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07" r:id="rId2"/>
    <p:sldMasterId id="2147483929" r:id="rId3"/>
  </p:sldMasterIdLst>
  <p:notesMasterIdLst>
    <p:notesMasterId r:id="rId22"/>
  </p:notesMasterIdLst>
  <p:handoutMasterIdLst>
    <p:handoutMasterId r:id="rId23"/>
  </p:handoutMasterIdLst>
  <p:sldIdLst>
    <p:sldId id="2565" r:id="rId4"/>
    <p:sldId id="1819" r:id="rId5"/>
    <p:sldId id="2441" r:id="rId6"/>
    <p:sldId id="2498" r:id="rId7"/>
    <p:sldId id="1706" r:id="rId8"/>
    <p:sldId id="2563" r:id="rId9"/>
    <p:sldId id="2585" r:id="rId10"/>
    <p:sldId id="2395" r:id="rId11"/>
    <p:sldId id="2412" r:id="rId12"/>
    <p:sldId id="2451" r:id="rId13"/>
    <p:sldId id="2490" r:id="rId14"/>
    <p:sldId id="2578" r:id="rId15"/>
    <p:sldId id="2576" r:id="rId16"/>
    <p:sldId id="2562" r:id="rId17"/>
    <p:sldId id="2557" r:id="rId18"/>
    <p:sldId id="2015" r:id="rId19"/>
    <p:sldId id="2577" r:id="rId20"/>
    <p:sldId id="2464" r:id="rId21"/>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77">
          <p15:clr>
            <a:srgbClr val="A4A3A4"/>
          </p15:clr>
        </p15:guide>
        <p15:guide id="2" orient="horz" pos="1264">
          <p15:clr>
            <a:srgbClr val="A4A3A4"/>
          </p15:clr>
        </p15:guide>
        <p15:guide id="3" orient="horz" pos="1690">
          <p15:clr>
            <a:srgbClr val="A4A3A4"/>
          </p15:clr>
        </p15:guide>
        <p15:guide id="4" pos="326">
          <p15:clr>
            <a:srgbClr val="A4A3A4"/>
          </p15:clr>
        </p15:guide>
        <p15:guide id="5" pos="447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aras" initials="m" lastIdx="1" clrIdx="0"/>
  <p:cmAuthor id="1" name="Simona Capobianchi" initials="SC" lastIdx="7" clrIdx="1"/>
  <p:cmAuthor id="2" name="Uhl, Johannes" initials="410-2" lastIdx="24" clrIdx="2"/>
  <p:cmAuthor id="3" name="Koeppel, Hans" initials="Koe" lastIdx="14" clrIdx="3"/>
  <p:cmAuthor id="4" name="rbuss" initials="r" lastIdx="1" clrIdx="4"/>
  <p:cmAuthor id="5" name="Schaupp, Katharina Luisa" initials="SKL"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A9F8"/>
    <a:srgbClr val="A6A6A6"/>
    <a:srgbClr val="000000"/>
    <a:srgbClr val="172983"/>
    <a:srgbClr val="92A5F8"/>
    <a:srgbClr val="8197F7"/>
    <a:srgbClr val="C8D2EE"/>
    <a:srgbClr val="627999"/>
    <a:srgbClr val="7D577C"/>
    <a:srgbClr val="004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0039" autoAdjust="0"/>
  </p:normalViewPr>
  <p:slideViewPr>
    <p:cSldViewPr>
      <p:cViewPr varScale="1">
        <p:scale>
          <a:sx n="65" d="100"/>
          <a:sy n="65" d="100"/>
        </p:scale>
        <p:origin x="1925" y="19"/>
      </p:cViewPr>
      <p:guideLst>
        <p:guide orient="horz" pos="2177"/>
        <p:guide orient="horz" pos="1264"/>
        <p:guide orient="horz" pos="1690"/>
        <p:guide pos="326"/>
        <p:guide pos="44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7" d="100"/>
          <a:sy n="77" d="100"/>
        </p:scale>
        <p:origin x="-2652"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s\2019\RENAC\Conf%20in%20Ukraine\Lectur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'Fig2'!$C$2</c:f>
              <c:strCache>
                <c:ptCount val="1"/>
                <c:pt idx="0">
                  <c:v>ВВП</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'Fig2'!$B$3:$B$29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'Fig2'!$C$3:$C$29</c:f>
              <c:numCache>
                <c:formatCode>General</c:formatCode>
                <c:ptCount val="27"/>
                <c:pt idx="0">
                  <c:v>100</c:v>
                </c:pt>
                <c:pt idx="1">
                  <c:v>105</c:v>
                </c:pt>
                <c:pt idx="2">
                  <c:v>106</c:v>
                </c:pt>
                <c:pt idx="3">
                  <c:v>105</c:v>
                </c:pt>
                <c:pt idx="4">
                  <c:v>108</c:v>
                </c:pt>
                <c:pt idx="5">
                  <c:v>110</c:v>
                </c:pt>
                <c:pt idx="6">
                  <c:v>111</c:v>
                </c:pt>
                <c:pt idx="7">
                  <c:v>113</c:v>
                </c:pt>
                <c:pt idx="8">
                  <c:v>116</c:v>
                </c:pt>
                <c:pt idx="9">
                  <c:v>118</c:v>
                </c:pt>
                <c:pt idx="10">
                  <c:v>121</c:v>
                </c:pt>
                <c:pt idx="11">
                  <c:v>123</c:v>
                </c:pt>
                <c:pt idx="12">
                  <c:v>123</c:v>
                </c:pt>
                <c:pt idx="13">
                  <c:v>122</c:v>
                </c:pt>
                <c:pt idx="14">
                  <c:v>123</c:v>
                </c:pt>
                <c:pt idx="15">
                  <c:v>124</c:v>
                </c:pt>
                <c:pt idx="16">
                  <c:v>129</c:v>
                </c:pt>
                <c:pt idx="17">
                  <c:v>134</c:v>
                </c:pt>
                <c:pt idx="18">
                  <c:v>135</c:v>
                </c:pt>
                <c:pt idx="19">
                  <c:v>128</c:v>
                </c:pt>
                <c:pt idx="20">
                  <c:v>132</c:v>
                </c:pt>
                <c:pt idx="21">
                  <c:v>138</c:v>
                </c:pt>
                <c:pt idx="22">
                  <c:v>138.5</c:v>
                </c:pt>
                <c:pt idx="23">
                  <c:v>139</c:v>
                </c:pt>
                <c:pt idx="24">
                  <c:v>140.5</c:v>
                </c:pt>
                <c:pt idx="25">
                  <c:v>142</c:v>
                </c:pt>
                <c:pt idx="26">
                  <c:v>145</c:v>
                </c:pt>
              </c:numCache>
            </c:numRef>
          </c:val>
          <c:smooth val="0"/>
          <c:extLst>
            <c:ext xmlns:c16="http://schemas.microsoft.com/office/drawing/2014/chart" uri="{C3380CC4-5D6E-409C-BE32-E72D297353CC}">
              <c16:uniqueId val="{00000000-267B-4762-A26D-6BF74BA82782}"/>
            </c:ext>
          </c:extLst>
        </c:ser>
        <c:ser>
          <c:idx val="1"/>
          <c:order val="1"/>
          <c:tx>
            <c:strRef>
              <c:f>'Fig2'!$D$2</c:f>
              <c:strCache>
                <c:ptCount val="1"/>
                <c:pt idx="0">
                  <c:v>Выбросы парниковых газоов</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'Fig2'!$B$3:$B$29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'Fig2'!$D$3:$D$29</c:f>
              <c:numCache>
                <c:formatCode>General</c:formatCode>
                <c:ptCount val="27"/>
                <c:pt idx="0">
                  <c:v>100</c:v>
                </c:pt>
                <c:pt idx="1">
                  <c:v>97</c:v>
                </c:pt>
                <c:pt idx="2">
                  <c:v>92</c:v>
                </c:pt>
                <c:pt idx="3">
                  <c:v>91</c:v>
                </c:pt>
                <c:pt idx="4">
                  <c:v>90</c:v>
                </c:pt>
                <c:pt idx="5">
                  <c:v>90</c:v>
                </c:pt>
                <c:pt idx="6">
                  <c:v>90.5</c:v>
                </c:pt>
                <c:pt idx="7">
                  <c:v>89</c:v>
                </c:pt>
                <c:pt idx="8">
                  <c:v>87</c:v>
                </c:pt>
                <c:pt idx="9">
                  <c:v>84</c:v>
                </c:pt>
                <c:pt idx="10">
                  <c:v>84</c:v>
                </c:pt>
                <c:pt idx="11">
                  <c:v>85</c:v>
                </c:pt>
                <c:pt idx="12">
                  <c:v>83.5</c:v>
                </c:pt>
                <c:pt idx="13">
                  <c:v>83.5</c:v>
                </c:pt>
                <c:pt idx="14">
                  <c:v>81</c:v>
                </c:pt>
                <c:pt idx="15">
                  <c:v>79.5</c:v>
                </c:pt>
                <c:pt idx="16">
                  <c:v>80</c:v>
                </c:pt>
                <c:pt idx="17">
                  <c:v>79</c:v>
                </c:pt>
                <c:pt idx="18">
                  <c:v>79</c:v>
                </c:pt>
                <c:pt idx="19">
                  <c:v>72</c:v>
                </c:pt>
                <c:pt idx="20">
                  <c:v>76</c:v>
                </c:pt>
                <c:pt idx="21">
                  <c:v>75</c:v>
                </c:pt>
                <c:pt idx="22">
                  <c:v>75.5</c:v>
                </c:pt>
                <c:pt idx="23">
                  <c:v>76</c:v>
                </c:pt>
                <c:pt idx="24">
                  <c:v>73</c:v>
                </c:pt>
                <c:pt idx="25">
                  <c:v>72.5</c:v>
                </c:pt>
                <c:pt idx="26">
                  <c:v>72.3</c:v>
                </c:pt>
              </c:numCache>
            </c:numRef>
          </c:val>
          <c:smooth val="0"/>
          <c:extLst>
            <c:ext xmlns:c16="http://schemas.microsoft.com/office/drawing/2014/chart" uri="{C3380CC4-5D6E-409C-BE32-E72D297353CC}">
              <c16:uniqueId val="{00000001-267B-4762-A26D-6BF74BA82782}"/>
            </c:ext>
          </c:extLst>
        </c:ser>
        <c:dLbls>
          <c:showLegendKey val="0"/>
          <c:showVal val="0"/>
          <c:showCatName val="0"/>
          <c:showSerName val="0"/>
          <c:showPercent val="0"/>
          <c:showBubbleSize val="0"/>
        </c:dLbls>
        <c:marker val="1"/>
        <c:smooth val="0"/>
        <c:axId val="448523488"/>
        <c:axId val="448527424"/>
      </c:lineChart>
      <c:catAx>
        <c:axId val="4485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8527424"/>
        <c:crosses val="autoZero"/>
        <c:auto val="1"/>
        <c:lblAlgn val="ctr"/>
        <c:lblOffset val="100"/>
        <c:noMultiLvlLbl val="0"/>
      </c:catAx>
      <c:valAx>
        <c:axId val="44852742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8523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'Nuclear vs renewable'!$B$1</c:f>
              <c:strCache>
                <c:ptCount val="1"/>
                <c:pt idx="0">
                  <c:v>Nuclear</c:v>
                </c:pt>
              </c:strCache>
            </c:strRef>
          </c:tx>
          <c:spPr>
            <a:solidFill>
              <a:srgbClr val="C00000"/>
            </a:solidFill>
          </c:spPr>
          <c:dLbls>
            <c:dLbl>
              <c:idx val="0"/>
              <c:delete val="1"/>
              <c:extLst>
                <c:ext xmlns:c15="http://schemas.microsoft.com/office/drawing/2012/chart" uri="{CE6537A1-D6FC-4f65-9D91-7224C49458BB}"/>
                <c:ext xmlns:c16="http://schemas.microsoft.com/office/drawing/2014/chart" uri="{C3380CC4-5D6E-409C-BE32-E72D297353CC}">
                  <c16:uniqueId val="{00000000-A3DA-4DA5-9FA4-722BBB73764B}"/>
                </c:ext>
              </c:extLst>
            </c:dLbl>
            <c:dLbl>
              <c:idx val="1"/>
              <c:delete val="1"/>
              <c:extLst>
                <c:ext xmlns:c15="http://schemas.microsoft.com/office/drawing/2012/chart" uri="{CE6537A1-D6FC-4f65-9D91-7224C49458BB}"/>
                <c:ext xmlns:c16="http://schemas.microsoft.com/office/drawing/2014/chart" uri="{C3380CC4-5D6E-409C-BE32-E72D297353CC}">
                  <c16:uniqueId val="{00000001-A3DA-4DA5-9FA4-722BBB73764B}"/>
                </c:ext>
              </c:extLst>
            </c:dLbl>
            <c:dLbl>
              <c:idx val="2"/>
              <c:delete val="1"/>
              <c:extLst>
                <c:ext xmlns:c15="http://schemas.microsoft.com/office/drawing/2012/chart" uri="{CE6537A1-D6FC-4f65-9D91-7224C49458BB}"/>
                <c:ext xmlns:c16="http://schemas.microsoft.com/office/drawing/2014/chart" uri="{C3380CC4-5D6E-409C-BE32-E72D297353CC}">
                  <c16:uniqueId val="{00000002-A3DA-4DA5-9FA4-722BBB73764B}"/>
                </c:ext>
              </c:extLst>
            </c:dLbl>
            <c:dLbl>
              <c:idx val="3"/>
              <c:delete val="1"/>
              <c:extLst>
                <c:ext xmlns:c15="http://schemas.microsoft.com/office/drawing/2012/chart" uri="{CE6537A1-D6FC-4f65-9D91-7224C49458BB}"/>
                <c:ext xmlns:c16="http://schemas.microsoft.com/office/drawing/2014/chart" uri="{C3380CC4-5D6E-409C-BE32-E72D297353CC}">
                  <c16:uniqueId val="{00000003-A3DA-4DA5-9FA4-722BBB73764B}"/>
                </c:ext>
              </c:extLst>
            </c:dLbl>
            <c:dLbl>
              <c:idx val="4"/>
              <c:delete val="1"/>
              <c:extLst>
                <c:ext xmlns:c15="http://schemas.microsoft.com/office/drawing/2012/chart" uri="{CE6537A1-D6FC-4f65-9D91-7224C49458BB}"/>
                <c:ext xmlns:c16="http://schemas.microsoft.com/office/drawing/2014/chart" uri="{C3380CC4-5D6E-409C-BE32-E72D297353CC}">
                  <c16:uniqueId val="{00000004-A3DA-4DA5-9FA4-722BBB73764B}"/>
                </c:ext>
              </c:extLst>
            </c:dLbl>
            <c:dLbl>
              <c:idx val="5"/>
              <c:delete val="1"/>
              <c:extLst>
                <c:ext xmlns:c15="http://schemas.microsoft.com/office/drawing/2012/chart" uri="{CE6537A1-D6FC-4f65-9D91-7224C49458BB}"/>
                <c:ext xmlns:c16="http://schemas.microsoft.com/office/drawing/2014/chart" uri="{C3380CC4-5D6E-409C-BE32-E72D297353CC}">
                  <c16:uniqueId val="{00000005-A3DA-4DA5-9FA4-722BBB73764B}"/>
                </c:ext>
              </c:extLst>
            </c:dLbl>
            <c:dLbl>
              <c:idx val="6"/>
              <c:delete val="1"/>
              <c:extLst>
                <c:ext xmlns:c15="http://schemas.microsoft.com/office/drawing/2012/chart" uri="{CE6537A1-D6FC-4f65-9D91-7224C49458BB}"/>
                <c:ext xmlns:c16="http://schemas.microsoft.com/office/drawing/2014/chart" uri="{C3380CC4-5D6E-409C-BE32-E72D297353CC}">
                  <c16:uniqueId val="{00000006-A3DA-4DA5-9FA4-722BBB73764B}"/>
                </c:ext>
              </c:extLst>
            </c:dLbl>
            <c:dLbl>
              <c:idx val="7"/>
              <c:delete val="1"/>
              <c:extLst>
                <c:ext xmlns:c15="http://schemas.microsoft.com/office/drawing/2012/chart" uri="{CE6537A1-D6FC-4f65-9D91-7224C49458BB}"/>
                <c:ext xmlns:c16="http://schemas.microsoft.com/office/drawing/2014/chart" uri="{C3380CC4-5D6E-409C-BE32-E72D297353CC}">
                  <c16:uniqueId val="{00000007-A3DA-4DA5-9FA4-722BBB73764B}"/>
                </c:ext>
              </c:extLst>
            </c:dLbl>
            <c:dLbl>
              <c:idx val="8"/>
              <c:delete val="1"/>
              <c:extLst>
                <c:ext xmlns:c15="http://schemas.microsoft.com/office/drawing/2012/chart" uri="{CE6537A1-D6FC-4f65-9D91-7224C49458BB}"/>
                <c:ext xmlns:c16="http://schemas.microsoft.com/office/drawing/2014/chart" uri="{C3380CC4-5D6E-409C-BE32-E72D297353CC}">
                  <c16:uniqueId val="{00000008-A3DA-4DA5-9FA4-722BBB73764B}"/>
                </c:ext>
              </c:extLst>
            </c:dLbl>
            <c:dLbl>
              <c:idx val="9"/>
              <c:delete val="1"/>
              <c:extLst>
                <c:ext xmlns:c15="http://schemas.microsoft.com/office/drawing/2012/chart" uri="{CE6537A1-D6FC-4f65-9D91-7224C49458BB}"/>
                <c:ext xmlns:c16="http://schemas.microsoft.com/office/drawing/2014/chart" uri="{C3380CC4-5D6E-409C-BE32-E72D297353CC}">
                  <c16:uniqueId val="{00000009-A3DA-4DA5-9FA4-722BBB73764B}"/>
                </c:ext>
              </c:extLst>
            </c:dLbl>
            <c:dLbl>
              <c:idx val="10"/>
              <c:delete val="1"/>
              <c:extLst>
                <c:ext xmlns:c15="http://schemas.microsoft.com/office/drawing/2012/chart" uri="{CE6537A1-D6FC-4f65-9D91-7224C49458BB}"/>
                <c:ext xmlns:c16="http://schemas.microsoft.com/office/drawing/2014/chart" uri="{C3380CC4-5D6E-409C-BE32-E72D297353CC}">
                  <c16:uniqueId val="{0000000A-A3DA-4DA5-9FA4-722BBB73764B}"/>
                </c:ext>
              </c:extLst>
            </c:dLbl>
            <c:dLbl>
              <c:idx val="11"/>
              <c:delete val="1"/>
              <c:extLst>
                <c:ext xmlns:c15="http://schemas.microsoft.com/office/drawing/2012/chart" uri="{CE6537A1-D6FC-4f65-9D91-7224C49458BB}"/>
                <c:ext xmlns:c16="http://schemas.microsoft.com/office/drawing/2014/chart" uri="{C3380CC4-5D6E-409C-BE32-E72D297353CC}">
                  <c16:uniqueId val="{0000000B-A3DA-4DA5-9FA4-722BBB73764B}"/>
                </c:ext>
              </c:extLst>
            </c:dLbl>
            <c:dLbl>
              <c:idx val="12"/>
              <c:delete val="1"/>
              <c:extLst>
                <c:ext xmlns:c15="http://schemas.microsoft.com/office/drawing/2012/chart" uri="{CE6537A1-D6FC-4f65-9D91-7224C49458BB}"/>
                <c:ext xmlns:c16="http://schemas.microsoft.com/office/drawing/2014/chart" uri="{C3380CC4-5D6E-409C-BE32-E72D297353CC}">
                  <c16:uniqueId val="{0000000C-A3DA-4DA5-9FA4-722BBB73764B}"/>
                </c:ext>
              </c:extLst>
            </c:dLbl>
            <c:dLbl>
              <c:idx val="13"/>
              <c:delete val="1"/>
              <c:extLst>
                <c:ext xmlns:c15="http://schemas.microsoft.com/office/drawing/2012/chart" uri="{CE6537A1-D6FC-4f65-9D91-7224C49458BB}"/>
                <c:ext xmlns:c16="http://schemas.microsoft.com/office/drawing/2014/chart" uri="{C3380CC4-5D6E-409C-BE32-E72D297353CC}">
                  <c16:uniqueId val="{0000000D-A3DA-4DA5-9FA4-722BBB73764B}"/>
                </c:ext>
              </c:extLst>
            </c:dLbl>
            <c:dLbl>
              <c:idx val="14"/>
              <c:delete val="1"/>
              <c:extLst>
                <c:ext xmlns:c15="http://schemas.microsoft.com/office/drawing/2012/chart" uri="{CE6537A1-D6FC-4f65-9D91-7224C49458BB}"/>
                <c:ext xmlns:c16="http://schemas.microsoft.com/office/drawing/2014/chart" uri="{C3380CC4-5D6E-409C-BE32-E72D297353CC}">
                  <c16:uniqueId val="{0000000E-A3DA-4DA5-9FA4-722BBB73764B}"/>
                </c:ext>
              </c:extLst>
            </c:dLbl>
            <c:dLbl>
              <c:idx val="15"/>
              <c:delete val="1"/>
              <c:extLst>
                <c:ext xmlns:c15="http://schemas.microsoft.com/office/drawing/2012/chart" uri="{CE6537A1-D6FC-4f65-9D91-7224C49458BB}"/>
                <c:ext xmlns:c16="http://schemas.microsoft.com/office/drawing/2014/chart" uri="{C3380CC4-5D6E-409C-BE32-E72D297353CC}">
                  <c16:uniqueId val="{0000000F-A3DA-4DA5-9FA4-722BBB73764B}"/>
                </c:ext>
              </c:extLst>
            </c:dLbl>
            <c:dLbl>
              <c:idx val="16"/>
              <c:delete val="1"/>
              <c:extLst>
                <c:ext xmlns:c15="http://schemas.microsoft.com/office/drawing/2012/chart" uri="{CE6537A1-D6FC-4f65-9D91-7224C49458BB}"/>
                <c:ext xmlns:c16="http://schemas.microsoft.com/office/drawing/2014/chart" uri="{C3380CC4-5D6E-409C-BE32-E72D297353CC}">
                  <c16:uniqueId val="{00000010-A3DA-4DA5-9FA4-722BBB73764B}"/>
                </c:ext>
              </c:extLst>
            </c:dLbl>
            <c:dLbl>
              <c:idx val="17"/>
              <c:delete val="1"/>
              <c:extLst>
                <c:ext xmlns:c15="http://schemas.microsoft.com/office/drawing/2012/chart" uri="{CE6537A1-D6FC-4f65-9D91-7224C49458BB}"/>
                <c:ext xmlns:c16="http://schemas.microsoft.com/office/drawing/2014/chart" uri="{C3380CC4-5D6E-409C-BE32-E72D297353CC}">
                  <c16:uniqueId val="{00000011-A3DA-4DA5-9FA4-722BBB73764B}"/>
                </c:ext>
              </c:extLst>
            </c:dLbl>
            <c:dLbl>
              <c:idx val="18"/>
              <c:delete val="1"/>
              <c:extLst>
                <c:ext xmlns:c15="http://schemas.microsoft.com/office/drawing/2012/chart" uri="{CE6537A1-D6FC-4f65-9D91-7224C49458BB}"/>
                <c:ext xmlns:c16="http://schemas.microsoft.com/office/drawing/2014/chart" uri="{C3380CC4-5D6E-409C-BE32-E72D297353CC}">
                  <c16:uniqueId val="{00000012-A3DA-4DA5-9FA4-722BBB73764B}"/>
                </c:ext>
              </c:extLst>
            </c:dLbl>
            <c:dLbl>
              <c:idx val="19"/>
              <c:delete val="1"/>
              <c:extLst>
                <c:ext xmlns:c15="http://schemas.microsoft.com/office/drawing/2012/chart" uri="{CE6537A1-D6FC-4f65-9D91-7224C49458BB}"/>
                <c:ext xmlns:c16="http://schemas.microsoft.com/office/drawing/2014/chart" uri="{C3380CC4-5D6E-409C-BE32-E72D297353CC}">
                  <c16:uniqueId val="{00000013-A3DA-4DA5-9FA4-722BBB73764B}"/>
                </c:ext>
              </c:extLst>
            </c:dLbl>
            <c:dLbl>
              <c:idx val="20"/>
              <c:delete val="1"/>
              <c:extLst>
                <c:ext xmlns:c15="http://schemas.microsoft.com/office/drawing/2012/chart" uri="{CE6537A1-D6FC-4f65-9D91-7224C49458BB}"/>
                <c:ext xmlns:c16="http://schemas.microsoft.com/office/drawing/2014/chart" uri="{C3380CC4-5D6E-409C-BE32-E72D297353CC}">
                  <c16:uniqueId val="{00000014-A3DA-4DA5-9FA4-722BBB73764B}"/>
                </c:ext>
              </c:extLst>
            </c:dLbl>
            <c:dLbl>
              <c:idx val="21"/>
              <c:delete val="1"/>
              <c:extLst>
                <c:ext xmlns:c15="http://schemas.microsoft.com/office/drawing/2012/chart" uri="{CE6537A1-D6FC-4f65-9D91-7224C49458BB}"/>
                <c:ext xmlns:c16="http://schemas.microsoft.com/office/drawing/2014/chart" uri="{C3380CC4-5D6E-409C-BE32-E72D297353CC}">
                  <c16:uniqueId val="{00000015-A3DA-4DA5-9FA4-722BBB73764B}"/>
                </c:ext>
              </c:extLst>
            </c:dLbl>
            <c:dLbl>
              <c:idx val="22"/>
              <c:delete val="1"/>
              <c:extLst>
                <c:ext xmlns:c15="http://schemas.microsoft.com/office/drawing/2012/chart" uri="{CE6537A1-D6FC-4f65-9D91-7224C49458BB}"/>
                <c:ext xmlns:c16="http://schemas.microsoft.com/office/drawing/2014/chart" uri="{C3380CC4-5D6E-409C-BE32-E72D297353CC}">
                  <c16:uniqueId val="{00000016-A3DA-4DA5-9FA4-722BBB73764B}"/>
                </c:ext>
              </c:extLst>
            </c:dLbl>
            <c:dLbl>
              <c:idx val="23"/>
              <c:delete val="1"/>
              <c:extLst>
                <c:ext xmlns:c15="http://schemas.microsoft.com/office/drawing/2012/chart" uri="{CE6537A1-D6FC-4f65-9D91-7224C49458BB}"/>
                <c:ext xmlns:c16="http://schemas.microsoft.com/office/drawing/2014/chart" uri="{C3380CC4-5D6E-409C-BE32-E72D297353CC}">
                  <c16:uniqueId val="{00000017-A3DA-4DA5-9FA4-722BBB73764B}"/>
                </c:ext>
              </c:extLst>
            </c:dLbl>
            <c:dLbl>
              <c:idx val="24"/>
              <c:delete val="1"/>
              <c:extLst>
                <c:ext xmlns:c15="http://schemas.microsoft.com/office/drawing/2012/chart" uri="{CE6537A1-D6FC-4f65-9D91-7224C49458BB}"/>
                <c:ext xmlns:c16="http://schemas.microsoft.com/office/drawing/2014/chart" uri="{C3380CC4-5D6E-409C-BE32-E72D297353CC}">
                  <c16:uniqueId val="{00000018-A3DA-4DA5-9FA4-722BBB73764B}"/>
                </c:ext>
              </c:extLst>
            </c:dLbl>
            <c:dLbl>
              <c:idx val="25"/>
              <c:delete val="1"/>
              <c:extLst>
                <c:ext xmlns:c15="http://schemas.microsoft.com/office/drawing/2012/chart" uri="{CE6537A1-D6FC-4f65-9D91-7224C49458BB}"/>
                <c:ext xmlns:c16="http://schemas.microsoft.com/office/drawing/2014/chart" uri="{C3380CC4-5D6E-409C-BE32-E72D297353CC}">
                  <c16:uniqueId val="{00000019-A3DA-4DA5-9FA4-722BBB73764B}"/>
                </c:ext>
              </c:extLst>
            </c:dLbl>
            <c:dLbl>
              <c:idx val="26"/>
              <c:delete val="1"/>
              <c:extLst>
                <c:ext xmlns:c15="http://schemas.microsoft.com/office/drawing/2012/chart" uri="{CE6537A1-D6FC-4f65-9D91-7224C49458BB}"/>
                <c:ext xmlns:c16="http://schemas.microsoft.com/office/drawing/2014/chart" uri="{C3380CC4-5D6E-409C-BE32-E72D297353CC}">
                  <c16:uniqueId val="{0000001A-A3DA-4DA5-9FA4-722BBB73764B}"/>
                </c:ext>
              </c:extLst>
            </c:dLbl>
            <c:dLbl>
              <c:idx val="27"/>
              <c:layout>
                <c:manualLayout>
                  <c:x val="5.5276911835004452E-2"/>
                  <c:y val="-0.14538605204133812"/>
                </c:manualLayout>
              </c:layout>
              <c:spPr>
                <a:solidFill>
                  <a:srgbClr val="C00000"/>
                </a:solid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3DA-4DA5-9FA4-722BBB73764B}"/>
                </c:ext>
              </c:extLst>
            </c:dLbl>
            <c:dLbl>
              <c:idx val="28"/>
              <c:delete val="1"/>
              <c:extLst>
                <c:ext xmlns:c15="http://schemas.microsoft.com/office/drawing/2012/chart" uri="{CE6537A1-D6FC-4f65-9D91-7224C49458BB}"/>
                <c:ext xmlns:c16="http://schemas.microsoft.com/office/drawing/2014/chart" uri="{C3380CC4-5D6E-409C-BE32-E72D297353CC}">
                  <c16:uniqueId val="{0000001C-A3DA-4DA5-9FA4-722BBB73764B}"/>
                </c:ext>
              </c:extLst>
            </c:dLbl>
            <c:dLbl>
              <c:idx val="29"/>
              <c:delete val="1"/>
              <c:extLst>
                <c:ext xmlns:c15="http://schemas.microsoft.com/office/drawing/2012/chart" uri="{CE6537A1-D6FC-4f65-9D91-7224C49458BB}"/>
                <c:ext xmlns:c16="http://schemas.microsoft.com/office/drawing/2014/chart" uri="{C3380CC4-5D6E-409C-BE32-E72D297353CC}">
                  <c16:uniqueId val="{0000001D-A3DA-4DA5-9FA4-722BBB73764B}"/>
                </c:ext>
              </c:extLst>
            </c:dLbl>
            <c:dLbl>
              <c:idx val="30"/>
              <c:delete val="1"/>
              <c:extLst>
                <c:ext xmlns:c15="http://schemas.microsoft.com/office/drawing/2012/chart" uri="{CE6537A1-D6FC-4f65-9D91-7224C49458BB}"/>
                <c:ext xmlns:c16="http://schemas.microsoft.com/office/drawing/2014/chart" uri="{C3380CC4-5D6E-409C-BE32-E72D297353CC}">
                  <c16:uniqueId val="{0000001E-A3DA-4DA5-9FA4-722BBB73764B}"/>
                </c:ext>
              </c:extLst>
            </c:dLbl>
            <c:dLbl>
              <c:idx val="31"/>
              <c:delete val="1"/>
              <c:extLst>
                <c:ext xmlns:c15="http://schemas.microsoft.com/office/drawing/2012/chart" uri="{CE6537A1-D6FC-4f65-9D91-7224C49458BB}"/>
                <c:ext xmlns:c16="http://schemas.microsoft.com/office/drawing/2014/chart" uri="{C3380CC4-5D6E-409C-BE32-E72D297353CC}">
                  <c16:uniqueId val="{0000001F-A3DA-4DA5-9FA4-722BBB73764B}"/>
                </c:ext>
              </c:extLst>
            </c:dLbl>
            <c:dLbl>
              <c:idx val="32"/>
              <c:delete val="1"/>
              <c:extLst>
                <c:ext xmlns:c15="http://schemas.microsoft.com/office/drawing/2012/chart" uri="{CE6537A1-D6FC-4f65-9D91-7224C49458BB}"/>
                <c:ext xmlns:c16="http://schemas.microsoft.com/office/drawing/2014/chart" uri="{C3380CC4-5D6E-409C-BE32-E72D297353CC}">
                  <c16:uniqueId val="{00000020-A3DA-4DA5-9FA4-722BBB73764B}"/>
                </c:ext>
              </c:extLst>
            </c:dLbl>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'Nuclear vs renewable'!$A$2:$A$34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'Nuclear vs renewable'!$B$2:$B$34</c:f>
              <c:numCache>
                <c:formatCode>0.0</c:formatCode>
                <c:ptCount val="33"/>
                <c:pt idx="0">
                  <c:v>152.5</c:v>
                </c:pt>
                <c:pt idx="1">
                  <c:v>147.4</c:v>
                </c:pt>
                <c:pt idx="2">
                  <c:v>158.80000000000001</c:v>
                </c:pt>
                <c:pt idx="3">
                  <c:v>153.5</c:v>
                </c:pt>
                <c:pt idx="4">
                  <c:v>151.19999999999999</c:v>
                </c:pt>
                <c:pt idx="5">
                  <c:v>154.1</c:v>
                </c:pt>
                <c:pt idx="6">
                  <c:v>161.613</c:v>
                </c:pt>
                <c:pt idx="7">
                  <c:v>170.328</c:v>
                </c:pt>
                <c:pt idx="8">
                  <c:v>161.6</c:v>
                </c:pt>
                <c:pt idx="9">
                  <c:v>170.00399999999999</c:v>
                </c:pt>
                <c:pt idx="10">
                  <c:v>169.60599999999999</c:v>
                </c:pt>
                <c:pt idx="11">
                  <c:v>171.30500000000001</c:v>
                </c:pt>
                <c:pt idx="12">
                  <c:v>164.8</c:v>
                </c:pt>
                <c:pt idx="13">
                  <c:v>165.1</c:v>
                </c:pt>
                <c:pt idx="14">
                  <c:v>167.1</c:v>
                </c:pt>
                <c:pt idx="15">
                  <c:v>163</c:v>
                </c:pt>
                <c:pt idx="16">
                  <c:v>167.4</c:v>
                </c:pt>
                <c:pt idx="17">
                  <c:v>140.5</c:v>
                </c:pt>
                <c:pt idx="18">
                  <c:v>148.77699999999999</c:v>
                </c:pt>
                <c:pt idx="19">
                  <c:v>134.93199999999999</c:v>
                </c:pt>
                <c:pt idx="20">
                  <c:v>140.55600000000001</c:v>
                </c:pt>
                <c:pt idx="21">
                  <c:v>107.971227</c:v>
                </c:pt>
                <c:pt idx="22">
                  <c:v>99.46</c:v>
                </c:pt>
                <c:pt idx="23">
                  <c:v>97.29</c:v>
                </c:pt>
                <c:pt idx="24">
                  <c:v>97.1</c:v>
                </c:pt>
                <c:pt idx="25">
                  <c:v>91.8</c:v>
                </c:pt>
                <c:pt idx="26">
                  <c:v>84.6</c:v>
                </c:pt>
                <c:pt idx="27">
                  <c:v>76.3</c:v>
                </c:pt>
                <c:pt idx="28">
                  <c:v>75</c:v>
                </c:pt>
                <c:pt idx="29">
                  <c:v>50</c:v>
                </c:pt>
                <c:pt idx="30">
                  <c:v>40</c:v>
                </c:pt>
                <c:pt idx="31">
                  <c:v>20</c:v>
                </c:pt>
                <c:pt idx="32">
                  <c:v>0</c:v>
                </c:pt>
              </c:numCache>
            </c:numRef>
          </c:val>
          <c:extLst>
            <c:ext xmlns:c16="http://schemas.microsoft.com/office/drawing/2014/chart" uri="{C3380CC4-5D6E-409C-BE32-E72D297353CC}">
              <c16:uniqueId val="{00000021-A3DA-4DA5-9FA4-722BBB73764B}"/>
            </c:ext>
          </c:extLst>
        </c:ser>
        <c:ser>
          <c:idx val="1"/>
          <c:order val="1"/>
          <c:tx>
            <c:strRef>
              <c:f>'Nuclear vs renewable'!$C$1</c:f>
              <c:strCache>
                <c:ptCount val="1"/>
                <c:pt idx="0">
                  <c:v>Renewable</c:v>
                </c:pt>
              </c:strCache>
            </c:strRef>
          </c:tx>
          <c:spPr>
            <a:solidFill>
              <a:srgbClr val="92D050"/>
            </a:solidFill>
            <a:ln w="25400">
              <a:noFill/>
            </a:ln>
          </c:spPr>
          <c:dLbls>
            <c:dLbl>
              <c:idx val="0"/>
              <c:delete val="1"/>
              <c:extLst>
                <c:ext xmlns:c15="http://schemas.microsoft.com/office/drawing/2012/chart" uri="{CE6537A1-D6FC-4f65-9D91-7224C49458BB}"/>
                <c:ext xmlns:c16="http://schemas.microsoft.com/office/drawing/2014/chart" uri="{C3380CC4-5D6E-409C-BE32-E72D297353CC}">
                  <c16:uniqueId val="{00000022-A3DA-4DA5-9FA4-722BBB73764B}"/>
                </c:ext>
              </c:extLst>
            </c:dLbl>
            <c:dLbl>
              <c:idx val="1"/>
              <c:delete val="1"/>
              <c:extLst>
                <c:ext xmlns:c15="http://schemas.microsoft.com/office/drawing/2012/chart" uri="{CE6537A1-D6FC-4f65-9D91-7224C49458BB}"/>
                <c:ext xmlns:c16="http://schemas.microsoft.com/office/drawing/2014/chart" uri="{C3380CC4-5D6E-409C-BE32-E72D297353CC}">
                  <c16:uniqueId val="{00000023-A3DA-4DA5-9FA4-722BBB73764B}"/>
                </c:ext>
              </c:extLst>
            </c:dLbl>
            <c:dLbl>
              <c:idx val="2"/>
              <c:delete val="1"/>
              <c:extLst>
                <c:ext xmlns:c15="http://schemas.microsoft.com/office/drawing/2012/chart" uri="{CE6537A1-D6FC-4f65-9D91-7224C49458BB}"/>
                <c:ext xmlns:c16="http://schemas.microsoft.com/office/drawing/2014/chart" uri="{C3380CC4-5D6E-409C-BE32-E72D297353CC}">
                  <c16:uniqueId val="{00000024-A3DA-4DA5-9FA4-722BBB73764B}"/>
                </c:ext>
              </c:extLst>
            </c:dLbl>
            <c:dLbl>
              <c:idx val="3"/>
              <c:delete val="1"/>
              <c:extLst>
                <c:ext xmlns:c15="http://schemas.microsoft.com/office/drawing/2012/chart" uri="{CE6537A1-D6FC-4f65-9D91-7224C49458BB}"/>
                <c:ext xmlns:c16="http://schemas.microsoft.com/office/drawing/2014/chart" uri="{C3380CC4-5D6E-409C-BE32-E72D297353CC}">
                  <c16:uniqueId val="{00000025-A3DA-4DA5-9FA4-722BBB73764B}"/>
                </c:ext>
              </c:extLst>
            </c:dLbl>
            <c:dLbl>
              <c:idx val="4"/>
              <c:delete val="1"/>
              <c:extLst>
                <c:ext xmlns:c15="http://schemas.microsoft.com/office/drawing/2012/chart" uri="{CE6537A1-D6FC-4f65-9D91-7224C49458BB}"/>
                <c:ext xmlns:c16="http://schemas.microsoft.com/office/drawing/2014/chart" uri="{C3380CC4-5D6E-409C-BE32-E72D297353CC}">
                  <c16:uniqueId val="{00000026-A3DA-4DA5-9FA4-722BBB73764B}"/>
                </c:ext>
              </c:extLst>
            </c:dLbl>
            <c:dLbl>
              <c:idx val="5"/>
              <c:delete val="1"/>
              <c:extLst>
                <c:ext xmlns:c15="http://schemas.microsoft.com/office/drawing/2012/chart" uri="{CE6537A1-D6FC-4f65-9D91-7224C49458BB}"/>
                <c:ext xmlns:c16="http://schemas.microsoft.com/office/drawing/2014/chart" uri="{C3380CC4-5D6E-409C-BE32-E72D297353CC}">
                  <c16:uniqueId val="{00000027-A3DA-4DA5-9FA4-722BBB73764B}"/>
                </c:ext>
              </c:extLst>
            </c:dLbl>
            <c:dLbl>
              <c:idx val="6"/>
              <c:delete val="1"/>
              <c:extLst>
                <c:ext xmlns:c15="http://schemas.microsoft.com/office/drawing/2012/chart" uri="{CE6537A1-D6FC-4f65-9D91-7224C49458BB}"/>
                <c:ext xmlns:c16="http://schemas.microsoft.com/office/drawing/2014/chart" uri="{C3380CC4-5D6E-409C-BE32-E72D297353CC}">
                  <c16:uniqueId val="{00000028-A3DA-4DA5-9FA4-722BBB73764B}"/>
                </c:ext>
              </c:extLst>
            </c:dLbl>
            <c:dLbl>
              <c:idx val="7"/>
              <c:delete val="1"/>
              <c:extLst>
                <c:ext xmlns:c15="http://schemas.microsoft.com/office/drawing/2012/chart" uri="{CE6537A1-D6FC-4f65-9D91-7224C49458BB}"/>
                <c:ext xmlns:c16="http://schemas.microsoft.com/office/drawing/2014/chart" uri="{C3380CC4-5D6E-409C-BE32-E72D297353CC}">
                  <c16:uniqueId val="{00000029-A3DA-4DA5-9FA4-722BBB73764B}"/>
                </c:ext>
              </c:extLst>
            </c:dLbl>
            <c:dLbl>
              <c:idx val="8"/>
              <c:delete val="1"/>
              <c:extLst>
                <c:ext xmlns:c15="http://schemas.microsoft.com/office/drawing/2012/chart" uri="{CE6537A1-D6FC-4f65-9D91-7224C49458BB}"/>
                <c:ext xmlns:c16="http://schemas.microsoft.com/office/drawing/2014/chart" uri="{C3380CC4-5D6E-409C-BE32-E72D297353CC}">
                  <c16:uniqueId val="{0000002A-A3DA-4DA5-9FA4-722BBB73764B}"/>
                </c:ext>
              </c:extLst>
            </c:dLbl>
            <c:dLbl>
              <c:idx val="9"/>
              <c:delete val="1"/>
              <c:extLst>
                <c:ext xmlns:c15="http://schemas.microsoft.com/office/drawing/2012/chart" uri="{CE6537A1-D6FC-4f65-9D91-7224C49458BB}"/>
                <c:ext xmlns:c16="http://schemas.microsoft.com/office/drawing/2014/chart" uri="{C3380CC4-5D6E-409C-BE32-E72D297353CC}">
                  <c16:uniqueId val="{0000002B-A3DA-4DA5-9FA4-722BBB73764B}"/>
                </c:ext>
              </c:extLst>
            </c:dLbl>
            <c:dLbl>
              <c:idx val="10"/>
              <c:delete val="1"/>
              <c:extLst>
                <c:ext xmlns:c15="http://schemas.microsoft.com/office/drawing/2012/chart" uri="{CE6537A1-D6FC-4f65-9D91-7224C49458BB}"/>
                <c:ext xmlns:c16="http://schemas.microsoft.com/office/drawing/2014/chart" uri="{C3380CC4-5D6E-409C-BE32-E72D297353CC}">
                  <c16:uniqueId val="{0000002C-A3DA-4DA5-9FA4-722BBB73764B}"/>
                </c:ext>
              </c:extLst>
            </c:dLbl>
            <c:dLbl>
              <c:idx val="11"/>
              <c:delete val="1"/>
              <c:extLst>
                <c:ext xmlns:c15="http://schemas.microsoft.com/office/drawing/2012/chart" uri="{CE6537A1-D6FC-4f65-9D91-7224C49458BB}"/>
                <c:ext xmlns:c16="http://schemas.microsoft.com/office/drawing/2014/chart" uri="{C3380CC4-5D6E-409C-BE32-E72D297353CC}">
                  <c16:uniqueId val="{0000002D-A3DA-4DA5-9FA4-722BBB73764B}"/>
                </c:ext>
              </c:extLst>
            </c:dLbl>
            <c:dLbl>
              <c:idx val="12"/>
              <c:delete val="1"/>
              <c:extLst>
                <c:ext xmlns:c15="http://schemas.microsoft.com/office/drawing/2012/chart" uri="{CE6537A1-D6FC-4f65-9D91-7224C49458BB}"/>
                <c:ext xmlns:c16="http://schemas.microsoft.com/office/drawing/2014/chart" uri="{C3380CC4-5D6E-409C-BE32-E72D297353CC}">
                  <c16:uniqueId val="{0000002E-A3DA-4DA5-9FA4-722BBB73764B}"/>
                </c:ext>
              </c:extLst>
            </c:dLbl>
            <c:dLbl>
              <c:idx val="13"/>
              <c:delete val="1"/>
              <c:extLst>
                <c:ext xmlns:c15="http://schemas.microsoft.com/office/drawing/2012/chart" uri="{CE6537A1-D6FC-4f65-9D91-7224C49458BB}"/>
                <c:ext xmlns:c16="http://schemas.microsoft.com/office/drawing/2014/chart" uri="{C3380CC4-5D6E-409C-BE32-E72D297353CC}">
                  <c16:uniqueId val="{0000002F-A3DA-4DA5-9FA4-722BBB73764B}"/>
                </c:ext>
              </c:extLst>
            </c:dLbl>
            <c:dLbl>
              <c:idx val="14"/>
              <c:delete val="1"/>
              <c:extLst>
                <c:ext xmlns:c15="http://schemas.microsoft.com/office/drawing/2012/chart" uri="{CE6537A1-D6FC-4f65-9D91-7224C49458BB}"/>
                <c:ext xmlns:c16="http://schemas.microsoft.com/office/drawing/2014/chart" uri="{C3380CC4-5D6E-409C-BE32-E72D297353CC}">
                  <c16:uniqueId val="{00000030-A3DA-4DA5-9FA4-722BBB73764B}"/>
                </c:ext>
              </c:extLst>
            </c:dLbl>
            <c:dLbl>
              <c:idx val="15"/>
              <c:delete val="1"/>
              <c:extLst>
                <c:ext xmlns:c15="http://schemas.microsoft.com/office/drawing/2012/chart" uri="{CE6537A1-D6FC-4f65-9D91-7224C49458BB}"/>
                <c:ext xmlns:c16="http://schemas.microsoft.com/office/drawing/2014/chart" uri="{C3380CC4-5D6E-409C-BE32-E72D297353CC}">
                  <c16:uniqueId val="{00000031-A3DA-4DA5-9FA4-722BBB73764B}"/>
                </c:ext>
              </c:extLst>
            </c:dLbl>
            <c:dLbl>
              <c:idx val="16"/>
              <c:delete val="1"/>
              <c:extLst>
                <c:ext xmlns:c15="http://schemas.microsoft.com/office/drawing/2012/chart" uri="{CE6537A1-D6FC-4f65-9D91-7224C49458BB}"/>
                <c:ext xmlns:c16="http://schemas.microsoft.com/office/drawing/2014/chart" uri="{C3380CC4-5D6E-409C-BE32-E72D297353CC}">
                  <c16:uniqueId val="{00000032-A3DA-4DA5-9FA4-722BBB73764B}"/>
                </c:ext>
              </c:extLst>
            </c:dLbl>
            <c:dLbl>
              <c:idx val="17"/>
              <c:delete val="1"/>
              <c:extLst>
                <c:ext xmlns:c15="http://schemas.microsoft.com/office/drawing/2012/chart" uri="{CE6537A1-D6FC-4f65-9D91-7224C49458BB}"/>
                <c:ext xmlns:c16="http://schemas.microsoft.com/office/drawing/2014/chart" uri="{C3380CC4-5D6E-409C-BE32-E72D297353CC}">
                  <c16:uniqueId val="{00000033-A3DA-4DA5-9FA4-722BBB73764B}"/>
                </c:ext>
              </c:extLst>
            </c:dLbl>
            <c:dLbl>
              <c:idx val="18"/>
              <c:delete val="1"/>
              <c:extLst>
                <c:ext xmlns:c15="http://schemas.microsoft.com/office/drawing/2012/chart" uri="{CE6537A1-D6FC-4f65-9D91-7224C49458BB}"/>
                <c:ext xmlns:c16="http://schemas.microsoft.com/office/drawing/2014/chart" uri="{C3380CC4-5D6E-409C-BE32-E72D297353CC}">
                  <c16:uniqueId val="{00000034-A3DA-4DA5-9FA4-722BBB73764B}"/>
                </c:ext>
              </c:extLst>
            </c:dLbl>
            <c:dLbl>
              <c:idx val="19"/>
              <c:delete val="1"/>
              <c:extLst>
                <c:ext xmlns:c15="http://schemas.microsoft.com/office/drawing/2012/chart" uri="{CE6537A1-D6FC-4f65-9D91-7224C49458BB}"/>
                <c:ext xmlns:c16="http://schemas.microsoft.com/office/drawing/2014/chart" uri="{C3380CC4-5D6E-409C-BE32-E72D297353CC}">
                  <c16:uniqueId val="{00000035-A3DA-4DA5-9FA4-722BBB73764B}"/>
                </c:ext>
              </c:extLst>
            </c:dLbl>
            <c:dLbl>
              <c:idx val="20"/>
              <c:delete val="1"/>
              <c:extLst>
                <c:ext xmlns:c15="http://schemas.microsoft.com/office/drawing/2012/chart" uri="{CE6537A1-D6FC-4f65-9D91-7224C49458BB}"/>
                <c:ext xmlns:c16="http://schemas.microsoft.com/office/drawing/2014/chart" uri="{C3380CC4-5D6E-409C-BE32-E72D297353CC}">
                  <c16:uniqueId val="{00000036-A3DA-4DA5-9FA4-722BBB73764B}"/>
                </c:ext>
              </c:extLst>
            </c:dLbl>
            <c:dLbl>
              <c:idx val="21"/>
              <c:delete val="1"/>
              <c:extLst>
                <c:ext xmlns:c15="http://schemas.microsoft.com/office/drawing/2012/chart" uri="{CE6537A1-D6FC-4f65-9D91-7224C49458BB}"/>
                <c:ext xmlns:c16="http://schemas.microsoft.com/office/drawing/2014/chart" uri="{C3380CC4-5D6E-409C-BE32-E72D297353CC}">
                  <c16:uniqueId val="{00000037-A3DA-4DA5-9FA4-722BBB73764B}"/>
                </c:ext>
              </c:extLst>
            </c:dLbl>
            <c:dLbl>
              <c:idx val="22"/>
              <c:delete val="1"/>
              <c:extLst>
                <c:ext xmlns:c15="http://schemas.microsoft.com/office/drawing/2012/chart" uri="{CE6537A1-D6FC-4f65-9D91-7224C49458BB}"/>
                <c:ext xmlns:c16="http://schemas.microsoft.com/office/drawing/2014/chart" uri="{C3380CC4-5D6E-409C-BE32-E72D297353CC}">
                  <c16:uniqueId val="{00000038-A3DA-4DA5-9FA4-722BBB73764B}"/>
                </c:ext>
              </c:extLst>
            </c:dLbl>
            <c:dLbl>
              <c:idx val="23"/>
              <c:delete val="1"/>
              <c:extLst>
                <c:ext xmlns:c15="http://schemas.microsoft.com/office/drawing/2012/chart" uri="{CE6537A1-D6FC-4f65-9D91-7224C49458BB}"/>
                <c:ext xmlns:c16="http://schemas.microsoft.com/office/drawing/2014/chart" uri="{C3380CC4-5D6E-409C-BE32-E72D297353CC}">
                  <c16:uniqueId val="{00000039-A3DA-4DA5-9FA4-722BBB73764B}"/>
                </c:ext>
              </c:extLst>
            </c:dLbl>
            <c:dLbl>
              <c:idx val="24"/>
              <c:delete val="1"/>
              <c:extLst>
                <c:ext xmlns:c15="http://schemas.microsoft.com/office/drawing/2012/chart" uri="{CE6537A1-D6FC-4f65-9D91-7224C49458BB}"/>
                <c:ext xmlns:c16="http://schemas.microsoft.com/office/drawing/2014/chart" uri="{C3380CC4-5D6E-409C-BE32-E72D297353CC}">
                  <c16:uniqueId val="{0000003A-A3DA-4DA5-9FA4-722BBB73764B}"/>
                </c:ext>
              </c:extLst>
            </c:dLbl>
            <c:dLbl>
              <c:idx val="25"/>
              <c:delete val="1"/>
              <c:extLst>
                <c:ext xmlns:c15="http://schemas.microsoft.com/office/drawing/2012/chart" uri="{CE6537A1-D6FC-4f65-9D91-7224C49458BB}"/>
                <c:ext xmlns:c16="http://schemas.microsoft.com/office/drawing/2014/chart" uri="{C3380CC4-5D6E-409C-BE32-E72D297353CC}">
                  <c16:uniqueId val="{0000003B-A3DA-4DA5-9FA4-722BBB73764B}"/>
                </c:ext>
              </c:extLst>
            </c:dLbl>
            <c:dLbl>
              <c:idx val="26"/>
              <c:delete val="1"/>
              <c:extLst>
                <c:ext xmlns:c15="http://schemas.microsoft.com/office/drawing/2012/chart" uri="{CE6537A1-D6FC-4f65-9D91-7224C49458BB}"/>
                <c:ext xmlns:c16="http://schemas.microsoft.com/office/drawing/2014/chart" uri="{C3380CC4-5D6E-409C-BE32-E72D297353CC}">
                  <c16:uniqueId val="{0000003C-A3DA-4DA5-9FA4-722BBB73764B}"/>
                </c:ext>
              </c:extLst>
            </c:dLbl>
            <c:dLbl>
              <c:idx val="27"/>
              <c:layout>
                <c:manualLayout>
                  <c:x val="6.0014932849433406E-2"/>
                  <c:y val="-0.411336147238907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A3DA-4DA5-9FA4-722BBB73764B}"/>
                </c:ext>
              </c:extLst>
            </c:dLbl>
            <c:spPr>
              <a:solidFill>
                <a:srgbClr val="92D050"/>
              </a:solid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'Nuclear vs renewable'!$A$2:$A$34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'Nuclear vs renewable'!$C$2:$C$29</c:f>
              <c:numCache>
                <c:formatCode>0.0</c:formatCode>
                <c:ptCount val="28"/>
                <c:pt idx="0">
                  <c:v>18.899999999999999</c:v>
                </c:pt>
                <c:pt idx="1">
                  <c:v>16.399999999999999</c:v>
                </c:pt>
                <c:pt idx="2">
                  <c:v>19.2</c:v>
                </c:pt>
                <c:pt idx="3">
                  <c:v>20.100000000000001</c:v>
                </c:pt>
                <c:pt idx="4">
                  <c:v>22.7</c:v>
                </c:pt>
                <c:pt idx="5">
                  <c:v>25.3</c:v>
                </c:pt>
                <c:pt idx="6">
                  <c:v>26.1</c:v>
                </c:pt>
                <c:pt idx="7">
                  <c:v>22.6</c:v>
                </c:pt>
                <c:pt idx="8">
                  <c:v>25</c:v>
                </c:pt>
                <c:pt idx="9">
                  <c:v>28.8</c:v>
                </c:pt>
                <c:pt idx="10">
                  <c:v>36.03</c:v>
                </c:pt>
                <c:pt idx="11">
                  <c:v>38.5</c:v>
                </c:pt>
                <c:pt idx="12">
                  <c:v>45.12</c:v>
                </c:pt>
                <c:pt idx="13">
                  <c:v>45.6</c:v>
                </c:pt>
                <c:pt idx="14">
                  <c:v>56.6</c:v>
                </c:pt>
                <c:pt idx="15">
                  <c:v>62.5</c:v>
                </c:pt>
                <c:pt idx="16">
                  <c:v>71.599999999999994</c:v>
                </c:pt>
                <c:pt idx="17">
                  <c:v>88.3</c:v>
                </c:pt>
                <c:pt idx="18">
                  <c:v>93.25</c:v>
                </c:pt>
                <c:pt idx="19">
                  <c:v>94.85</c:v>
                </c:pt>
                <c:pt idx="20">
                  <c:v>104.8</c:v>
                </c:pt>
                <c:pt idx="21">
                  <c:v>123.8</c:v>
                </c:pt>
                <c:pt idx="22">
                  <c:v>143.5</c:v>
                </c:pt>
                <c:pt idx="23">
                  <c:v>152.6</c:v>
                </c:pt>
                <c:pt idx="24">
                  <c:v>161</c:v>
                </c:pt>
                <c:pt idx="25">
                  <c:v>187</c:v>
                </c:pt>
                <c:pt idx="26">
                  <c:v>188</c:v>
                </c:pt>
                <c:pt idx="27">
                  <c:v>216</c:v>
                </c:pt>
              </c:numCache>
            </c:numRef>
          </c:val>
          <c:extLst>
            <c:ext xmlns:c16="http://schemas.microsoft.com/office/drawing/2014/chart" uri="{C3380CC4-5D6E-409C-BE32-E72D297353CC}">
              <c16:uniqueId val="{0000003E-A3DA-4DA5-9FA4-722BBB73764B}"/>
            </c:ext>
          </c:extLst>
        </c:ser>
        <c:dLbls>
          <c:showLegendKey val="0"/>
          <c:showVal val="0"/>
          <c:showCatName val="0"/>
          <c:showSerName val="0"/>
          <c:showPercent val="0"/>
          <c:showBubbleSize val="0"/>
        </c:dLbls>
        <c:axId val="502852080"/>
        <c:axId val="497707520"/>
      </c:areaChart>
      <c:catAx>
        <c:axId val="502852080"/>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497707520"/>
        <c:crosses val="autoZero"/>
        <c:auto val="0"/>
        <c:lblAlgn val="ctr"/>
        <c:lblOffset val="100"/>
        <c:noMultiLvlLbl val="0"/>
      </c:catAx>
      <c:valAx>
        <c:axId val="497707520"/>
        <c:scaling>
          <c:orientation val="minMax"/>
        </c:scaling>
        <c:delete val="0"/>
        <c:axPos val="l"/>
        <c:majorGridlines/>
        <c:title>
          <c:tx>
            <c:rich>
              <a:bodyPr/>
              <a:lstStyle/>
              <a:p>
                <a:pPr>
                  <a:defRPr>
                    <a:latin typeface="Arial" panose="020B0604020202020204" pitchFamily="34" charset="0"/>
                    <a:cs typeface="Arial" panose="020B0604020202020204" pitchFamily="34" charset="0"/>
                  </a:defRPr>
                </a:pPr>
                <a:r>
                  <a:rPr lang="de-DE" b="0" dirty="0">
                    <a:latin typeface="Arial" panose="020B0604020202020204" pitchFamily="34" charset="0"/>
                    <a:cs typeface="Arial" panose="020B0604020202020204" pitchFamily="34" charset="0"/>
                  </a:rPr>
                  <a:t>TWh</a:t>
                </a:r>
              </a:p>
            </c:rich>
          </c:tx>
          <c:overlay val="0"/>
        </c:title>
        <c:numFmt formatCode="0"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502852080"/>
        <c:crossesAt val="1"/>
        <c:crossBetween val="midCat"/>
      </c:valAx>
      <c:spPr>
        <a:gradFill>
          <a:gsLst>
            <a:gs pos="0">
              <a:schemeClr val="accent1">
                <a:lumMod val="20000"/>
                <a:lumOff val="80000"/>
              </a:schemeClr>
            </a:gs>
            <a:gs pos="100000">
              <a:schemeClr val="bg1"/>
            </a:gs>
          </a:gsLst>
          <a:lin ang="5400000" scaled="0"/>
        </a:gradFill>
      </c:spPr>
    </c:plotArea>
    <c:legend>
      <c:legendPos val="r"/>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17291457732979"/>
          <c:y val="4.4209444846724913E-2"/>
          <c:w val="0.82695035100860004"/>
          <c:h val="0.85103188409572905"/>
        </c:manualLayout>
      </c:layout>
      <c:barChart>
        <c:barDir val="col"/>
        <c:grouping val="clustered"/>
        <c:varyColors val="0"/>
        <c:ser>
          <c:idx val="0"/>
          <c:order val="0"/>
          <c:tx>
            <c:strRef>
              <c:f>'BMWI_AGEE Jobs RES conventional'!$B$1</c:f>
              <c:strCache>
                <c:ptCount val="1"/>
                <c:pt idx="0">
                  <c:v>Jobs in the conventional/fossil sector</c:v>
                </c:pt>
              </c:strCache>
            </c:strRef>
          </c:tx>
          <c:spPr>
            <a:solidFill>
              <a:schemeClr val="tx1"/>
            </a:solidFill>
          </c:spPr>
          <c:invertIfNegative val="0"/>
          <c:dLbls>
            <c:dLbl>
              <c:idx val="0"/>
              <c:layout>
                <c:manualLayout>
                  <c:x val="6.2028285875182484E-2"/>
                  <c:y val="6.8802637367901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56-4AA0-B800-61EAACA506B9}"/>
                </c:ext>
              </c:extLst>
            </c:dLbl>
            <c:dLbl>
              <c:idx val="2"/>
              <c:layout>
                <c:manualLayout>
                  <c:x val="0"/>
                  <c:y val="-4.3454297284990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56-4AA0-B800-61EAACA506B9}"/>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27-479D-90FA-11E5572E8ABB}"/>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72-4501-AC4F-AFCDC4D9634D}"/>
                </c:ext>
              </c:extLst>
            </c:dLbl>
            <c:spPr>
              <a:noFill/>
              <a:ln>
                <a:no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'BMWI_AGEE Jobs RES conventional'!$A$2:$A$21</c:f>
              <c:numCache>
                <c:formatCode>General</c:formatCode>
                <c:ptCount val="20"/>
                <c:pt idx="0">
                  <c:v>1990</c:v>
                </c:pt>
                <c:pt idx="2">
                  <c:v>2000</c:v>
                </c:pt>
                <c:pt idx="4">
                  <c:v>2002</c:v>
                </c:pt>
                <c:pt idx="6">
                  <c:v>2004</c:v>
                </c:pt>
                <c:pt idx="8">
                  <c:v>2006</c:v>
                </c:pt>
                <c:pt idx="10">
                  <c:v>2008</c:v>
                </c:pt>
                <c:pt idx="12">
                  <c:v>2010</c:v>
                </c:pt>
                <c:pt idx="14">
                  <c:v>2012</c:v>
                </c:pt>
                <c:pt idx="16">
                  <c:v>2014</c:v>
                </c:pt>
                <c:pt idx="18">
                  <c:v>2016</c:v>
                </c:pt>
              </c:numCache>
            </c:numRef>
          </c:cat>
          <c:val>
            <c:numRef>
              <c:f>'BMWI_AGEE Jobs RES conventional'!$B$2:$B$21</c:f>
              <c:numCache>
                <c:formatCode>General</c:formatCode>
                <c:ptCount val="20"/>
                <c:pt idx="0" formatCode="#,##0\ \ ">
                  <c:v>564342</c:v>
                </c:pt>
                <c:pt idx="2" formatCode="#,##0\ \ ">
                  <c:v>300567</c:v>
                </c:pt>
                <c:pt idx="3" formatCode="#,##0\ \ ">
                  <c:v>282734</c:v>
                </c:pt>
                <c:pt idx="4" formatCode="#,##0\ \ ">
                  <c:v>274759</c:v>
                </c:pt>
                <c:pt idx="5" formatCode="#,##0\ \ ">
                  <c:v>269244</c:v>
                </c:pt>
                <c:pt idx="6" formatCode="#,##0\ \ ">
                  <c:v>258793.33333333337</c:v>
                </c:pt>
                <c:pt idx="7" formatCode="#,##0\ \ ">
                  <c:v>243785</c:v>
                </c:pt>
                <c:pt idx="8" formatCode="#,##0\ \ ">
                  <c:v>240817</c:v>
                </c:pt>
                <c:pt idx="9" formatCode="#,##0\ \ ">
                  <c:v>238302</c:v>
                </c:pt>
                <c:pt idx="10" formatCode="#,##0\ \ ">
                  <c:v>236610</c:v>
                </c:pt>
                <c:pt idx="11" formatCode="#,##0\ \ ">
                  <c:v>233396</c:v>
                </c:pt>
                <c:pt idx="12" formatCode="#,##0\ \ ">
                  <c:v>230356</c:v>
                </c:pt>
                <c:pt idx="13" formatCode="#,##0\ \ ">
                  <c:v>227779.91666666669</c:v>
                </c:pt>
                <c:pt idx="14" formatCode="#,##0\ \ ">
                  <c:v>212431</c:v>
                </c:pt>
                <c:pt idx="15" formatCode="#,##0\ \ ">
                  <c:v>215597</c:v>
                </c:pt>
                <c:pt idx="16" formatCode="#,##0\ \ ">
                  <c:v>212998</c:v>
                </c:pt>
                <c:pt idx="17" formatCode="#,##0\ \ ">
                  <c:v>209210</c:v>
                </c:pt>
                <c:pt idx="18" formatCode="#,##0\ \ ">
                  <c:v>209193</c:v>
                </c:pt>
                <c:pt idx="19" formatCode="#,##0\ \ ">
                  <c:v>207798</c:v>
                </c:pt>
              </c:numCache>
            </c:numRef>
          </c:val>
          <c:extLst>
            <c:ext xmlns:c16="http://schemas.microsoft.com/office/drawing/2014/chart" uri="{C3380CC4-5D6E-409C-BE32-E72D297353CC}">
              <c16:uniqueId val="{00000003-7656-4AA0-B800-61EAACA506B9}"/>
            </c:ext>
          </c:extLst>
        </c:ser>
        <c:ser>
          <c:idx val="1"/>
          <c:order val="1"/>
          <c:tx>
            <c:strRef>
              <c:f>'BMWI_AGEE Jobs RES conventional'!$C$1</c:f>
              <c:strCache>
                <c:ptCount val="1"/>
                <c:pt idx="0">
                  <c:v>Jobs in the renewable energy sector</c:v>
                </c:pt>
              </c:strCache>
            </c:strRef>
          </c:tx>
          <c:spPr>
            <a:solidFill>
              <a:srgbClr val="92D050"/>
            </a:solidFill>
          </c:spPr>
          <c:invertIfNegative val="0"/>
          <c:dLbls>
            <c:dLbl>
              <c:idx val="2"/>
              <c:layout>
                <c:manualLayout>
                  <c:x val="2.0159192909434277E-2"/>
                  <c:y val="-0.46351250437323022"/>
                </c:manualLayout>
              </c:layout>
              <c:tx>
                <c:rich>
                  <a:bodyPr/>
                  <a:lstStyle/>
                  <a:p>
                    <a:fld id="{24997938-D5BD-496F-8ADE-C48F0304DF4D}" type="VALUE">
                      <a:rPr lang="en-US">
                        <a:solidFill>
                          <a:schemeClr val="bg1"/>
                        </a:solidFill>
                      </a:rPr>
                      <a:pPr/>
                      <a:t>[ЗНАЧЕНИЕ]</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656-4AA0-B800-61EAACA506B9}"/>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27-479D-90FA-11E5572E8ABB}"/>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72-4501-AC4F-AFCDC4D9634D}"/>
                </c:ext>
              </c:extLst>
            </c:dLbl>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'BMWI_AGEE Jobs RES conventional'!$A$2:$A$21</c:f>
              <c:numCache>
                <c:formatCode>General</c:formatCode>
                <c:ptCount val="20"/>
                <c:pt idx="0">
                  <c:v>1990</c:v>
                </c:pt>
                <c:pt idx="2">
                  <c:v>2000</c:v>
                </c:pt>
                <c:pt idx="4">
                  <c:v>2002</c:v>
                </c:pt>
                <c:pt idx="6">
                  <c:v>2004</c:v>
                </c:pt>
                <c:pt idx="8">
                  <c:v>2006</c:v>
                </c:pt>
                <c:pt idx="10">
                  <c:v>2008</c:v>
                </c:pt>
                <c:pt idx="12">
                  <c:v>2010</c:v>
                </c:pt>
                <c:pt idx="14">
                  <c:v>2012</c:v>
                </c:pt>
                <c:pt idx="16">
                  <c:v>2014</c:v>
                </c:pt>
                <c:pt idx="18">
                  <c:v>2016</c:v>
                </c:pt>
              </c:numCache>
            </c:numRef>
          </c:cat>
          <c:val>
            <c:numRef>
              <c:f>'BMWI_AGEE Jobs RES conventional'!$C$2:$C$21</c:f>
              <c:numCache>
                <c:formatCode>General</c:formatCode>
                <c:ptCount val="20"/>
                <c:pt idx="2" formatCode="#,##0\ \ ">
                  <c:v>100700</c:v>
                </c:pt>
                <c:pt idx="3" formatCode="#,##0\ \ ">
                  <c:v>127700</c:v>
                </c:pt>
                <c:pt idx="4" formatCode="#,##0\ \ ">
                  <c:v>134100</c:v>
                </c:pt>
                <c:pt idx="5" formatCode="#,##0\ \ ">
                  <c:v>155500</c:v>
                </c:pt>
                <c:pt idx="6" formatCode="#,##0\ \ ">
                  <c:v>178200</c:v>
                </c:pt>
                <c:pt idx="7" formatCode="#,##0\ \ ">
                  <c:v>218800</c:v>
                </c:pt>
                <c:pt idx="8" formatCode="#,##0\ \ ">
                  <c:v>269900</c:v>
                </c:pt>
                <c:pt idx="9" formatCode="#,##0\ \ ">
                  <c:v>281100</c:v>
                </c:pt>
                <c:pt idx="10" formatCode="#,##0\ \ ">
                  <c:v>323800</c:v>
                </c:pt>
                <c:pt idx="11" formatCode="#,##0\ \ ">
                  <c:v>356400</c:v>
                </c:pt>
                <c:pt idx="12" formatCode="#,##0\ \ ">
                  <c:v>390800</c:v>
                </c:pt>
                <c:pt idx="13" formatCode="#,##0\ \ ">
                  <c:v>416100</c:v>
                </c:pt>
                <c:pt idx="14" formatCode="#,##0\ \ ">
                  <c:v>395600</c:v>
                </c:pt>
                <c:pt idx="15" formatCode="#,##0\ \ ">
                  <c:v>354800</c:v>
                </c:pt>
                <c:pt idx="16" formatCode="#,##0\ \ ">
                  <c:v>355400</c:v>
                </c:pt>
                <c:pt idx="17" formatCode="#,##0\ \ ">
                  <c:v>328600</c:v>
                </c:pt>
                <c:pt idx="18" formatCode="#,##0\ \ ">
                  <c:v>338600</c:v>
                </c:pt>
              </c:numCache>
            </c:numRef>
          </c:val>
          <c:extLst>
            <c:ext xmlns:c16="http://schemas.microsoft.com/office/drawing/2014/chart" uri="{C3380CC4-5D6E-409C-BE32-E72D297353CC}">
              <c16:uniqueId val="{00000006-7656-4AA0-B800-61EAACA506B9}"/>
            </c:ext>
          </c:extLst>
        </c:ser>
        <c:dLbls>
          <c:showLegendKey val="0"/>
          <c:showVal val="0"/>
          <c:showCatName val="0"/>
          <c:showSerName val="0"/>
          <c:showPercent val="0"/>
          <c:showBubbleSize val="0"/>
        </c:dLbls>
        <c:gapWidth val="150"/>
        <c:axId val="400445528"/>
        <c:axId val="400445920"/>
      </c:barChart>
      <c:catAx>
        <c:axId val="400445528"/>
        <c:scaling>
          <c:orientation val="minMax"/>
        </c:scaling>
        <c:delete val="0"/>
        <c:axPos val="b"/>
        <c:numFmt formatCode="General" sourceLinked="1"/>
        <c:majorTickMark val="out"/>
        <c:minorTickMark val="none"/>
        <c:tickLblPos val="nextTo"/>
        <c:txPr>
          <a:bodyPr/>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445920"/>
        <c:crosses val="autoZero"/>
        <c:auto val="1"/>
        <c:lblAlgn val="ctr"/>
        <c:lblOffset val="100"/>
        <c:noMultiLvlLbl val="0"/>
      </c:catAx>
      <c:valAx>
        <c:axId val="400445920"/>
        <c:scaling>
          <c:orientation val="minMax"/>
        </c:scaling>
        <c:delete val="0"/>
        <c:axPos val="l"/>
        <c:majorGridlines>
          <c:spPr>
            <a:ln>
              <a:solidFill>
                <a:schemeClr val="bg1"/>
              </a:solidFill>
            </a:ln>
          </c:spPr>
        </c:majorGridlines>
        <c:numFmt formatCode="#,##0\ \ " sourceLinked="1"/>
        <c:majorTickMark val="out"/>
        <c:minorTickMark val="none"/>
        <c:tickLblPos val="nextTo"/>
        <c:txPr>
          <a:bodyPr/>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445528"/>
        <c:crosses val="autoZero"/>
        <c:crossBetween val="between"/>
      </c:valAx>
      <c:spPr>
        <a:gradFill>
          <a:gsLst>
            <a:gs pos="3000">
              <a:schemeClr val="accent1">
                <a:lumMod val="20000"/>
                <a:lumOff val="80000"/>
              </a:schemeClr>
            </a:gs>
            <a:gs pos="100000">
              <a:schemeClr val="bg1"/>
            </a:gs>
          </a:gsLst>
          <a:lin ang="5400000" scaled="0"/>
        </a:gradFill>
      </c:spPr>
    </c:plotArea>
    <c:legend>
      <c:legendPos val="t"/>
      <c:layout>
        <c:manualLayout>
          <c:xMode val="edge"/>
          <c:yMode val="edge"/>
          <c:x val="0.27425156723318544"/>
          <c:y val="0.10659963743195039"/>
          <c:w val="0.54902994110243308"/>
          <c:h val="0.18281086003866975"/>
        </c:manualLayout>
      </c:layout>
      <c:overlay val="0"/>
      <c:txPr>
        <a:bodyPr/>
        <a:lstStyle/>
        <a:p>
          <a:pPr>
            <a:defRPr sz="1600"/>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800" b="1" i="0" u="none" strike="noStrike" kern="1200" spc="0" baseline="0" dirty="0">
                <a:solidFill>
                  <a:srgbClr val="004F80"/>
                </a:solidFill>
                <a:latin typeface="Arial" panose="020B0604020202020204" pitchFamily="34" charset="0"/>
                <a:ea typeface="+mn-ea"/>
                <a:cs typeface="Arial" panose="020B0604020202020204" pitchFamily="34" charset="0"/>
              </a:defRPr>
            </a:pPr>
            <a:r>
              <a:rPr lang="ru-RU" sz="1800" b="1" i="0" u="none" strike="noStrike" kern="1200" spc="0" baseline="0" dirty="0">
                <a:solidFill>
                  <a:srgbClr val="004F80"/>
                </a:solidFill>
                <a:latin typeface="Arial" panose="020B0604020202020204" pitchFamily="34" charset="0"/>
                <a:ea typeface="+mn-ea"/>
                <a:cs typeface="Arial" panose="020B0604020202020204" pitchFamily="34" charset="0"/>
              </a:rPr>
              <a:t>Выбросы парниковых газов</a:t>
            </a:r>
            <a:r>
              <a:rPr lang="en-GB" sz="1800" b="1" i="0" u="none" strike="noStrike" kern="1200" spc="0" baseline="0" dirty="0">
                <a:solidFill>
                  <a:srgbClr val="004F80"/>
                </a:solidFill>
                <a:latin typeface="Arial" panose="020B0604020202020204" pitchFamily="34" charset="0"/>
                <a:ea typeface="+mn-ea"/>
                <a:cs typeface="Arial" panose="020B0604020202020204" pitchFamily="34" charset="0"/>
              </a:rPr>
              <a:t> </a:t>
            </a:r>
            <a:r>
              <a:rPr lang="ru-RU" sz="1800" b="1" i="0" u="none" strike="noStrike" kern="1200" spc="0" baseline="0" dirty="0">
                <a:solidFill>
                  <a:srgbClr val="004F80"/>
                </a:solidFill>
                <a:latin typeface="Arial" panose="020B0604020202020204" pitchFamily="34" charset="0"/>
                <a:ea typeface="+mn-ea"/>
                <a:cs typeface="Arial" panose="020B0604020202020204" pitchFamily="34" charset="0"/>
              </a:rPr>
              <a:t>в</a:t>
            </a:r>
            <a:r>
              <a:rPr lang="en-GB" sz="1800" b="1" i="0" u="none" strike="noStrike" kern="1200" spc="0" baseline="0" dirty="0">
                <a:solidFill>
                  <a:srgbClr val="004F80"/>
                </a:solidFill>
                <a:latin typeface="Arial" panose="020B0604020202020204" pitchFamily="34" charset="0"/>
                <a:ea typeface="+mn-ea"/>
                <a:cs typeface="Arial" panose="020B0604020202020204" pitchFamily="34" charset="0"/>
              </a:rPr>
              <a:t> </a:t>
            </a:r>
            <a:r>
              <a:rPr lang="ru-RU" sz="1800" b="1" i="0" u="none" strike="noStrike" kern="1200" spc="0" baseline="0" dirty="0">
                <a:solidFill>
                  <a:srgbClr val="004F80"/>
                </a:solidFill>
                <a:latin typeface="Arial" panose="020B0604020202020204" pitchFamily="34" charset="0"/>
                <a:ea typeface="+mn-ea"/>
                <a:cs typeface="Arial" panose="020B0604020202020204" pitchFamily="34" charset="0"/>
              </a:rPr>
              <a:t>10</a:t>
            </a:r>
            <a:r>
              <a:rPr lang="ru-RU" sz="1800" b="1" i="0" u="none" strike="noStrike" kern="1200" spc="0" baseline="30000" dirty="0">
                <a:solidFill>
                  <a:srgbClr val="004F80"/>
                </a:solidFill>
                <a:latin typeface="Arial" panose="020B0604020202020204" pitchFamily="34" charset="0"/>
                <a:ea typeface="+mn-ea"/>
                <a:cs typeface="Arial" panose="020B0604020202020204" pitchFamily="34" charset="0"/>
              </a:rPr>
              <a:t>6</a:t>
            </a:r>
            <a:r>
              <a:rPr lang="ru-RU" sz="1800" b="1" i="0" u="none" strike="noStrike" kern="1200" spc="0" baseline="0" dirty="0">
                <a:solidFill>
                  <a:srgbClr val="004F80"/>
                </a:solidFill>
                <a:latin typeface="Arial" panose="020B0604020202020204" pitchFamily="34" charset="0"/>
                <a:ea typeface="+mn-ea"/>
                <a:cs typeface="Arial" panose="020B0604020202020204" pitchFamily="34" charset="0"/>
              </a:rPr>
              <a:t> тонн </a:t>
            </a:r>
            <a:r>
              <a:rPr lang="en-GB" sz="1800" b="1" i="0" u="none" strike="noStrike" kern="1200" spc="0" baseline="0" dirty="0">
                <a:solidFill>
                  <a:srgbClr val="004F80"/>
                </a:solidFill>
                <a:latin typeface="Arial" panose="020B0604020202020204" pitchFamily="34" charset="0"/>
                <a:ea typeface="+mn-ea"/>
                <a:cs typeface="Arial" panose="020B0604020202020204" pitchFamily="34" charset="0"/>
              </a:rPr>
              <a:t>CO2 </a:t>
            </a:r>
            <a:r>
              <a:rPr lang="ru-RU" sz="1800" b="1" i="0" u="none" strike="noStrike" kern="1200" spc="0" baseline="0" dirty="0" err="1">
                <a:solidFill>
                  <a:srgbClr val="004F80"/>
                </a:solidFill>
                <a:latin typeface="Arial" panose="020B0604020202020204" pitchFamily="34" charset="0"/>
                <a:ea typeface="+mn-ea"/>
                <a:cs typeface="Arial" panose="020B0604020202020204" pitchFamily="34" charset="0"/>
              </a:rPr>
              <a:t>эквив</a:t>
            </a:r>
            <a:r>
              <a:rPr lang="ru-RU" sz="1800" b="1" i="0" u="none" strike="noStrike" kern="1200" spc="0" baseline="0" dirty="0">
                <a:solidFill>
                  <a:srgbClr val="004F80"/>
                </a:solidFill>
                <a:latin typeface="Arial" panose="020B0604020202020204" pitchFamily="34" charset="0"/>
                <a:ea typeface="+mn-ea"/>
                <a:cs typeface="Arial" panose="020B0604020202020204" pitchFamily="34" charset="0"/>
              </a:rPr>
              <a:t>.</a:t>
            </a:r>
            <a:endParaRPr lang="en-GB" sz="1800" b="1" i="0" u="none" strike="noStrike" kern="1200" spc="0" baseline="0" dirty="0">
              <a:solidFill>
                <a:srgbClr val="004F80"/>
              </a:solidFill>
              <a:latin typeface="Arial" panose="020B0604020202020204" pitchFamily="34" charset="0"/>
              <a:ea typeface="+mn-ea"/>
              <a:cs typeface="Arial" panose="020B0604020202020204" pitchFamily="34" charset="0"/>
            </a:endParaRPr>
          </a:p>
        </c:rich>
      </c:tx>
      <c:layout>
        <c:manualLayout>
          <c:xMode val="edge"/>
          <c:yMode val="edge"/>
          <c:x val="0.1519818626401862"/>
          <c:y val="1.1330649080109846E-2"/>
        </c:manualLayout>
      </c:layout>
      <c:overlay val="0"/>
      <c:spPr>
        <a:noFill/>
        <a:ln>
          <a:noFill/>
        </a:ln>
        <a:effectLst/>
      </c:spPr>
      <c:txPr>
        <a:bodyPr rot="0" spcFirstLastPara="1" vertOverflow="ellipsis" vert="horz" wrap="square" anchor="ctr" anchorCtr="1"/>
        <a:lstStyle/>
        <a:p>
          <a:pPr>
            <a:defRPr lang="en-GB" sz="1800" b="1" i="0" u="none" strike="noStrike" kern="1200" spc="0" baseline="0" dirty="0">
              <a:solidFill>
                <a:srgbClr val="004F8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5644711587863655E-2"/>
          <c:y val="9.4474146041625434E-2"/>
          <c:w val="0.77287456257243414"/>
          <c:h val="0.61212066011665456"/>
        </c:manualLayout>
      </c:layout>
      <c:barChart>
        <c:barDir val="col"/>
        <c:grouping val="stacked"/>
        <c:varyColors val="0"/>
        <c:ser>
          <c:idx val="0"/>
          <c:order val="0"/>
          <c:tx>
            <c:strRef>
              <c:f>Tabelle1!$B$1</c:f>
              <c:strCache>
                <c:ptCount val="1"/>
                <c:pt idx="0">
                  <c:v>Energy industry</c:v>
                </c:pt>
              </c:strCache>
            </c:strRef>
          </c:tx>
          <c:spPr>
            <a:solidFill>
              <a:srgbClr val="C00000"/>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Tabelle1!$B$2:$B$28</c:f>
              <c:numCache>
                <c:formatCode>General</c:formatCode>
                <c:ptCount val="27"/>
                <c:pt idx="0" formatCode="#,##0.0">
                  <c:v>427.4</c:v>
                </c:pt>
                <c:pt idx="3" formatCode="#,##0.0">
                  <c:v>357.4</c:v>
                </c:pt>
                <c:pt idx="4" formatCode="#,##0.0">
                  <c:v>370.3</c:v>
                </c:pt>
                <c:pt idx="5" formatCode="#,##0.0">
                  <c:v>371.6</c:v>
                </c:pt>
                <c:pt idx="6" formatCode="#,##0.0">
                  <c:v>386.1</c:v>
                </c:pt>
                <c:pt idx="7" formatCode="#,##0.0">
                  <c:v>383.4</c:v>
                </c:pt>
                <c:pt idx="8" formatCode="#,##0.0">
                  <c:v>378.8</c:v>
                </c:pt>
                <c:pt idx="9" formatCode="#,##0.0">
                  <c:v>380.7</c:v>
                </c:pt>
                <c:pt idx="10" formatCode="#,##0.0">
                  <c:v>387.9</c:v>
                </c:pt>
                <c:pt idx="11" formatCode="#,##0.0">
                  <c:v>368.1</c:v>
                </c:pt>
                <c:pt idx="12" formatCode="#,##0.0">
                  <c:v>343.8</c:v>
                </c:pt>
                <c:pt idx="13" formatCode="#,##0.0">
                  <c:v>356.3</c:v>
                </c:pt>
                <c:pt idx="14" formatCode="#,##0.0">
                  <c:v>353.9</c:v>
                </c:pt>
                <c:pt idx="15" formatCode="#,##0.0">
                  <c:v>363.9</c:v>
                </c:pt>
                <c:pt idx="16" formatCode="#,##0.0">
                  <c:v>367</c:v>
                </c:pt>
                <c:pt idx="17" formatCode="#,##0.0">
                  <c:v>347.3</c:v>
                </c:pt>
                <c:pt idx="18" formatCode="#,##0.0">
                  <c:v>335.4</c:v>
                </c:pt>
                <c:pt idx="19" formatCode="#,##0.0">
                  <c:v>332.1</c:v>
                </c:pt>
                <c:pt idx="20" formatCode="#,##0.0">
                  <c:v>325</c:v>
                </c:pt>
                <c:pt idx="21" formatCode="#,##0.0">
                  <c:v>311</c:v>
                </c:pt>
              </c:numCache>
            </c:numRef>
          </c:val>
          <c:extLst>
            <c:ext xmlns:c16="http://schemas.microsoft.com/office/drawing/2014/chart" uri="{C3380CC4-5D6E-409C-BE32-E72D297353CC}">
              <c16:uniqueId val="{00000000-FD0C-475E-A1E0-B7A1F46EFC24}"/>
            </c:ext>
          </c:extLst>
        </c:ser>
        <c:ser>
          <c:idx val="1"/>
          <c:order val="1"/>
          <c:tx>
            <c:strRef>
              <c:f>Tabelle1!$C$1</c:f>
              <c:strCache>
                <c:ptCount val="1"/>
                <c:pt idx="0">
                  <c:v>Transport</c:v>
                </c:pt>
              </c:strCache>
            </c:strRef>
          </c:tx>
          <c:spPr>
            <a:solidFill>
              <a:srgbClr val="FCC71F"/>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Tabelle1!$C$2:$C$28</c:f>
              <c:numCache>
                <c:formatCode>General</c:formatCode>
                <c:ptCount val="27"/>
                <c:pt idx="0" formatCode="#,##0.0">
                  <c:v>164.4</c:v>
                </c:pt>
                <c:pt idx="3" formatCode="#,##0.0">
                  <c:v>182.8</c:v>
                </c:pt>
                <c:pt idx="4" formatCode="#,##0.0">
                  <c:v>179</c:v>
                </c:pt>
                <c:pt idx="5" formatCode="#,##0.0">
                  <c:v>176.7</c:v>
                </c:pt>
                <c:pt idx="6" formatCode="#,##0.0">
                  <c:v>170.2</c:v>
                </c:pt>
                <c:pt idx="7" formatCode="#,##0.0">
                  <c:v>169.6</c:v>
                </c:pt>
                <c:pt idx="8" formatCode="#,##0.0">
                  <c:v>161.4</c:v>
                </c:pt>
                <c:pt idx="9" formatCode="#,##0.0">
                  <c:v>157.4</c:v>
                </c:pt>
                <c:pt idx="10" formatCode="#,##0.0">
                  <c:v>154.19999999999999</c:v>
                </c:pt>
                <c:pt idx="11" formatCode="#,##0.0">
                  <c:v>154</c:v>
                </c:pt>
                <c:pt idx="12" formatCode="#,##0.0">
                  <c:v>153.30000000000001</c:v>
                </c:pt>
                <c:pt idx="13" formatCode="#,##0.0">
                  <c:v>154.19999999999999</c:v>
                </c:pt>
                <c:pt idx="14" formatCode="#,##0.0">
                  <c:v>156.4</c:v>
                </c:pt>
                <c:pt idx="15" formatCode="#,##0.0">
                  <c:v>154.9</c:v>
                </c:pt>
                <c:pt idx="16" formatCode="#,##0.0">
                  <c:v>159.19999999999999</c:v>
                </c:pt>
                <c:pt idx="17" formatCode="#,##0.0">
                  <c:v>160.1</c:v>
                </c:pt>
                <c:pt idx="18" formatCode="#,##0.0">
                  <c:v>160.80000000000001</c:v>
                </c:pt>
                <c:pt idx="19" formatCode="#,##0.0">
                  <c:v>166.2</c:v>
                </c:pt>
                <c:pt idx="20" formatCode="#,##0.0">
                  <c:v>167</c:v>
                </c:pt>
                <c:pt idx="21" formatCode="#,##0.0">
                  <c:v>162</c:v>
                </c:pt>
              </c:numCache>
            </c:numRef>
          </c:val>
          <c:extLst>
            <c:ext xmlns:c16="http://schemas.microsoft.com/office/drawing/2014/chart" uri="{C3380CC4-5D6E-409C-BE32-E72D297353CC}">
              <c16:uniqueId val="{00000001-FD0C-475E-A1E0-B7A1F46EFC24}"/>
            </c:ext>
          </c:extLst>
        </c:ser>
        <c:ser>
          <c:idx val="2"/>
          <c:order val="2"/>
          <c:tx>
            <c:strRef>
              <c:f>Tabelle1!$D$1</c:f>
              <c:strCache>
                <c:ptCount val="1"/>
                <c:pt idx="0">
                  <c:v>Commerce, trade, services</c:v>
                </c:pt>
              </c:strCache>
            </c:strRef>
          </c:tx>
          <c:spPr>
            <a:solidFill>
              <a:schemeClr val="accent3"/>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Tabelle1!$D$2:$D$28</c:f>
              <c:numCache>
                <c:formatCode>General</c:formatCode>
                <c:ptCount val="27"/>
                <c:pt idx="0" formatCode="#,##0.0">
                  <c:v>65.7</c:v>
                </c:pt>
                <c:pt idx="3" formatCode="#,##0.0">
                  <c:v>45.7</c:v>
                </c:pt>
                <c:pt idx="4" formatCode="#,##0.0">
                  <c:v>52.9</c:v>
                </c:pt>
                <c:pt idx="5" formatCode="#,##0.0">
                  <c:v>50</c:v>
                </c:pt>
                <c:pt idx="6" formatCode="#,##0.0">
                  <c:v>42.1</c:v>
                </c:pt>
                <c:pt idx="7" formatCode="#,##0.0">
                  <c:v>40.6</c:v>
                </c:pt>
                <c:pt idx="8" formatCode="#,##0.0">
                  <c:v>40.200000000000003</c:v>
                </c:pt>
                <c:pt idx="9" formatCode="#,##0.0">
                  <c:v>46.2</c:v>
                </c:pt>
                <c:pt idx="10" formatCode="#,##0.0">
                  <c:v>35.4</c:v>
                </c:pt>
                <c:pt idx="11" formatCode="#,##0.0">
                  <c:v>42.1</c:v>
                </c:pt>
                <c:pt idx="12" formatCode="#,##0.0">
                  <c:v>37.799999999999997</c:v>
                </c:pt>
                <c:pt idx="13" formatCode="#,##0.0">
                  <c:v>40.200000000000003</c:v>
                </c:pt>
                <c:pt idx="14" formatCode="#,##0.0">
                  <c:v>36.1</c:v>
                </c:pt>
                <c:pt idx="15" formatCode="#,##0.0">
                  <c:v>34.5</c:v>
                </c:pt>
                <c:pt idx="16" formatCode="#,##0.0">
                  <c:v>37.799999999999997</c:v>
                </c:pt>
                <c:pt idx="17" formatCode="#,##0.0">
                  <c:v>34.6</c:v>
                </c:pt>
                <c:pt idx="18" formatCode="#,##0.0">
                  <c:v>34.6</c:v>
                </c:pt>
                <c:pt idx="19" formatCode="#,##0.0">
                  <c:v>35</c:v>
                </c:pt>
                <c:pt idx="20" formatCode="#,##0.0">
                  <c:v>39</c:v>
                </c:pt>
                <c:pt idx="21" formatCode="#,##0.0">
                  <c:v>39</c:v>
                </c:pt>
              </c:numCache>
            </c:numRef>
          </c:val>
          <c:extLst>
            <c:ext xmlns:c16="http://schemas.microsoft.com/office/drawing/2014/chart" uri="{C3380CC4-5D6E-409C-BE32-E72D297353CC}">
              <c16:uniqueId val="{00000002-FD0C-475E-A1E0-B7A1F46EFC24}"/>
            </c:ext>
          </c:extLst>
        </c:ser>
        <c:ser>
          <c:idx val="3"/>
          <c:order val="3"/>
          <c:tx>
            <c:strRef>
              <c:f>Tabelle1!$E$1</c:f>
              <c:strCache>
                <c:ptCount val="1"/>
                <c:pt idx="0">
                  <c:v>Households</c:v>
                </c:pt>
              </c:strCache>
            </c:strRef>
          </c:tx>
          <c:spPr>
            <a:solidFill>
              <a:srgbClr val="78B31D"/>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Tabelle1!$E$2:$E$28</c:f>
              <c:numCache>
                <c:formatCode>General</c:formatCode>
                <c:ptCount val="27"/>
                <c:pt idx="0" formatCode="#,##0.0">
                  <c:v>131.9</c:v>
                </c:pt>
                <c:pt idx="3" formatCode="#,##0.0">
                  <c:v>118.9</c:v>
                </c:pt>
                <c:pt idx="4" formatCode="#,##0.0">
                  <c:v>132.4</c:v>
                </c:pt>
                <c:pt idx="5" formatCode="#,##0.0">
                  <c:v>122.3</c:v>
                </c:pt>
                <c:pt idx="6" formatCode="#,##0.0">
                  <c:v>122.9</c:v>
                </c:pt>
                <c:pt idx="7" formatCode="#,##0.0">
                  <c:v>114</c:v>
                </c:pt>
                <c:pt idx="8" formatCode="#,##0.0">
                  <c:v>112</c:v>
                </c:pt>
                <c:pt idx="9" formatCode="#,##0.0">
                  <c:v>114.4</c:v>
                </c:pt>
                <c:pt idx="10" formatCode="#,##0.0">
                  <c:v>89.2</c:v>
                </c:pt>
                <c:pt idx="11" formatCode="#,##0.0">
                  <c:v>108</c:v>
                </c:pt>
                <c:pt idx="12" formatCode="#,##0.0">
                  <c:v>99.8</c:v>
                </c:pt>
                <c:pt idx="13" formatCode="#,##0.0">
                  <c:v>107</c:v>
                </c:pt>
                <c:pt idx="14" formatCode="#,##0.0">
                  <c:v>90.9</c:v>
                </c:pt>
                <c:pt idx="15" formatCode="#,##0.0">
                  <c:v>94.9</c:v>
                </c:pt>
                <c:pt idx="16" formatCode="#,##0.0">
                  <c:v>100.9</c:v>
                </c:pt>
                <c:pt idx="17" formatCode="#,##0.0">
                  <c:v>83.4</c:v>
                </c:pt>
                <c:pt idx="18" formatCode="#,##0.0">
                  <c:v>86.4</c:v>
                </c:pt>
                <c:pt idx="19" formatCode="#,##0.0">
                  <c:v>87.9</c:v>
                </c:pt>
                <c:pt idx="20" formatCode="#,##0.0">
                  <c:v>92.9</c:v>
                </c:pt>
                <c:pt idx="21" formatCode="#,##0.0">
                  <c:v>82.3</c:v>
                </c:pt>
              </c:numCache>
            </c:numRef>
          </c:val>
          <c:extLst>
            <c:ext xmlns:c16="http://schemas.microsoft.com/office/drawing/2014/chart" uri="{C3380CC4-5D6E-409C-BE32-E72D297353CC}">
              <c16:uniqueId val="{00000003-FD0C-475E-A1E0-B7A1F46EFC24}"/>
            </c:ext>
          </c:extLst>
        </c:ser>
        <c:ser>
          <c:idx val="4"/>
          <c:order val="4"/>
          <c:tx>
            <c:strRef>
              <c:f>Tabelle1!$F$1</c:f>
              <c:strCache>
                <c:ptCount val="1"/>
                <c:pt idx="0">
                  <c:v>Industry</c:v>
                </c:pt>
              </c:strCache>
            </c:strRef>
          </c:tx>
          <c:spPr>
            <a:solidFill>
              <a:srgbClr val="1D604F"/>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Tabelle1!$F$2:$F$28</c:f>
              <c:numCache>
                <c:formatCode>General</c:formatCode>
                <c:ptCount val="27"/>
                <c:pt idx="0" formatCode="#,##0.0">
                  <c:v>283.3</c:v>
                </c:pt>
                <c:pt idx="3" formatCode="#,##0.0">
                  <c:v>207</c:v>
                </c:pt>
                <c:pt idx="4" formatCode="#,##0.0">
                  <c:v>196.7</c:v>
                </c:pt>
                <c:pt idx="5" formatCode="#,##0.0">
                  <c:v>194.5</c:v>
                </c:pt>
                <c:pt idx="6" formatCode="#,##0.0">
                  <c:v>195.3</c:v>
                </c:pt>
                <c:pt idx="7" formatCode="#,##0.0">
                  <c:v>197</c:v>
                </c:pt>
                <c:pt idx="8" formatCode="#,##0.0">
                  <c:v>190.8</c:v>
                </c:pt>
                <c:pt idx="9" formatCode="#,##0.0">
                  <c:v>195.9</c:v>
                </c:pt>
                <c:pt idx="10" formatCode="#,##0.0">
                  <c:v>205</c:v>
                </c:pt>
                <c:pt idx="11" formatCode="#,##0.0">
                  <c:v>200.6</c:v>
                </c:pt>
                <c:pt idx="12" formatCode="#,##0.0">
                  <c:v>174.2</c:v>
                </c:pt>
                <c:pt idx="13" formatCode="#,##0.0">
                  <c:v>187.8</c:v>
                </c:pt>
                <c:pt idx="14" formatCode="#,##0.0">
                  <c:v>188.3</c:v>
                </c:pt>
                <c:pt idx="15" formatCode="#,##0.0">
                  <c:v>182.3</c:v>
                </c:pt>
                <c:pt idx="16" formatCode="#,##0.0">
                  <c:v>183.8</c:v>
                </c:pt>
                <c:pt idx="17" formatCode="#,##0.0">
                  <c:v>182.8</c:v>
                </c:pt>
                <c:pt idx="18" formatCode="#,##0.0">
                  <c:v>188.6</c:v>
                </c:pt>
                <c:pt idx="19" formatCode="#,##0.0">
                  <c:v>188.4</c:v>
                </c:pt>
                <c:pt idx="20" formatCode="#,##0.0">
                  <c:v>200</c:v>
                </c:pt>
                <c:pt idx="21" formatCode="#,##0.0">
                  <c:v>196</c:v>
                </c:pt>
              </c:numCache>
            </c:numRef>
          </c:val>
          <c:extLst>
            <c:ext xmlns:c16="http://schemas.microsoft.com/office/drawing/2014/chart" uri="{C3380CC4-5D6E-409C-BE32-E72D297353CC}">
              <c16:uniqueId val="{00000004-FD0C-475E-A1E0-B7A1F46EFC24}"/>
            </c:ext>
          </c:extLst>
        </c:ser>
        <c:ser>
          <c:idx val="5"/>
          <c:order val="5"/>
          <c:tx>
            <c:strRef>
              <c:f>Tabelle1!$G$1</c:f>
              <c:strCache>
                <c:ptCount val="1"/>
                <c:pt idx="0">
                  <c:v>Agriculture</c:v>
                </c:pt>
              </c:strCache>
            </c:strRef>
          </c:tx>
          <c:spPr>
            <a:solidFill>
              <a:srgbClr val="0C77A3"/>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Tabelle1!$G$2:$G$28</c:f>
              <c:numCache>
                <c:formatCode>General</c:formatCode>
                <c:ptCount val="27"/>
                <c:pt idx="0" formatCode="#,##0.0">
                  <c:v>79.599999999999994</c:v>
                </c:pt>
                <c:pt idx="3" formatCode="#,##0.0">
                  <c:v>67.599999999999994</c:v>
                </c:pt>
                <c:pt idx="4" formatCode="#,##0.0">
                  <c:v>67.099999999999994</c:v>
                </c:pt>
                <c:pt idx="5" formatCode="#,##0.0">
                  <c:v>65</c:v>
                </c:pt>
                <c:pt idx="6" formatCode="#,##0.0">
                  <c:v>64.099999999999994</c:v>
                </c:pt>
                <c:pt idx="7" formatCode="#,##0.0">
                  <c:v>64</c:v>
                </c:pt>
                <c:pt idx="8" formatCode="#,##0.0">
                  <c:v>63.4</c:v>
                </c:pt>
                <c:pt idx="9" formatCode="#,##0.0">
                  <c:v>62.6</c:v>
                </c:pt>
                <c:pt idx="10" formatCode="#,##0.0">
                  <c:v>62</c:v>
                </c:pt>
                <c:pt idx="11" formatCode="#,##0.0">
                  <c:v>64.3</c:v>
                </c:pt>
                <c:pt idx="12" formatCode="#,##0.0">
                  <c:v>63.7</c:v>
                </c:pt>
                <c:pt idx="13" formatCode="#,##0.0">
                  <c:v>62.9</c:v>
                </c:pt>
                <c:pt idx="14" formatCode="#,##0.0">
                  <c:v>64.5</c:v>
                </c:pt>
                <c:pt idx="15" formatCode="#,##0.0">
                  <c:v>64.099999999999994</c:v>
                </c:pt>
                <c:pt idx="16" formatCode="#,##0.0">
                  <c:v>65.2</c:v>
                </c:pt>
                <c:pt idx="17" formatCode="#,##0.0">
                  <c:v>66.599999999999994</c:v>
                </c:pt>
                <c:pt idx="18" formatCode="#,##0.0">
                  <c:v>67</c:v>
                </c:pt>
                <c:pt idx="19" formatCode="#,##0.0">
                  <c:v>66.8</c:v>
                </c:pt>
                <c:pt idx="20" formatCode="#,##0.0">
                  <c:v>73</c:v>
                </c:pt>
                <c:pt idx="21" formatCode="#,##0.0">
                  <c:v>73</c:v>
                </c:pt>
              </c:numCache>
            </c:numRef>
          </c:val>
          <c:extLst>
            <c:ext xmlns:c16="http://schemas.microsoft.com/office/drawing/2014/chart" uri="{C3380CC4-5D6E-409C-BE32-E72D297353CC}">
              <c16:uniqueId val="{00000005-FD0C-475E-A1E0-B7A1F46EFC24}"/>
            </c:ext>
          </c:extLst>
        </c:ser>
        <c:ser>
          <c:idx val="6"/>
          <c:order val="6"/>
          <c:tx>
            <c:strRef>
              <c:f>Tabelle1!$H$1</c:f>
              <c:strCache>
                <c:ptCount val="1"/>
                <c:pt idx="0">
                  <c:v>Waste / other</c:v>
                </c:pt>
              </c:strCache>
            </c:strRef>
          </c:tx>
          <c:spPr>
            <a:solidFill>
              <a:schemeClr val="accent1">
                <a:lumMod val="60000"/>
              </a:schemeClr>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Tabelle1!$H$2:$H$28</c:f>
              <c:numCache>
                <c:formatCode>General</c:formatCode>
                <c:ptCount val="27"/>
                <c:pt idx="0" formatCode="#,##0.0">
                  <c:v>38</c:v>
                </c:pt>
                <c:pt idx="3" formatCode="#,##0.0">
                  <c:v>28.6</c:v>
                </c:pt>
                <c:pt idx="4" formatCode="#,##0.0">
                  <c:v>27</c:v>
                </c:pt>
                <c:pt idx="5" formatCode="#,##0.0">
                  <c:v>25.6</c:v>
                </c:pt>
                <c:pt idx="6" formatCode="#,##0.0">
                  <c:v>24.1</c:v>
                </c:pt>
                <c:pt idx="7" formatCode="#,##0.0">
                  <c:v>22.7</c:v>
                </c:pt>
                <c:pt idx="8" formatCode="#,##0.0">
                  <c:v>21.3</c:v>
                </c:pt>
                <c:pt idx="9" formatCode="#,##0.0">
                  <c:v>19.600000000000001</c:v>
                </c:pt>
                <c:pt idx="10" formatCode="#,##0.0">
                  <c:v>18.3</c:v>
                </c:pt>
                <c:pt idx="11" formatCode="#,##0.0">
                  <c:v>17.100000000000001</c:v>
                </c:pt>
                <c:pt idx="12" formatCode="#,##0.0">
                  <c:v>15.8</c:v>
                </c:pt>
                <c:pt idx="13" formatCode="#,##0.0">
                  <c:v>14.7</c:v>
                </c:pt>
                <c:pt idx="14" formatCode="#,##0.0">
                  <c:v>13.9</c:v>
                </c:pt>
                <c:pt idx="15" formatCode="#,##0.0">
                  <c:v>13.2</c:v>
                </c:pt>
                <c:pt idx="16" formatCode="#,##0.0">
                  <c:v>12.4</c:v>
                </c:pt>
                <c:pt idx="17" formatCode="#,##0.0">
                  <c:v>11.8</c:v>
                </c:pt>
                <c:pt idx="18" formatCode="#,##0.0">
                  <c:v>11.2</c:v>
                </c:pt>
                <c:pt idx="19" formatCode="#,##0.0">
                  <c:v>10.7</c:v>
                </c:pt>
                <c:pt idx="20" formatCode="#,##0.0">
                  <c:v>10.199999999999999</c:v>
                </c:pt>
                <c:pt idx="21" formatCode="#,##0.0">
                  <c:v>9.6</c:v>
                </c:pt>
              </c:numCache>
            </c:numRef>
          </c:val>
          <c:extLst>
            <c:ext xmlns:c16="http://schemas.microsoft.com/office/drawing/2014/chart" uri="{C3380CC4-5D6E-409C-BE32-E72D297353CC}">
              <c16:uniqueId val="{00000006-FD0C-475E-A1E0-B7A1F46EFC24}"/>
            </c:ext>
          </c:extLst>
        </c:ser>
        <c:ser>
          <c:idx val="7"/>
          <c:order val="7"/>
          <c:tx>
            <c:strRef>
              <c:f>Tabelle1!$I$1</c:f>
              <c:strCache>
                <c:ptCount val="1"/>
                <c:pt idx="0">
                  <c:v>Other</c:v>
                </c:pt>
              </c:strCache>
            </c:strRef>
          </c:tx>
          <c:spPr>
            <a:solidFill>
              <a:srgbClr val="C47636"/>
            </a:solidFill>
            <a:ln>
              <a:noFill/>
            </a:ln>
            <a:effectLst/>
          </c:spPr>
          <c:invertIfNegative val="0"/>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Tabelle1!$I$2:$I$28</c:f>
              <c:numCache>
                <c:formatCode>General</c:formatCode>
                <c:ptCount val="27"/>
                <c:pt idx="0" formatCode="#,##0.0">
                  <c:v>60.7</c:v>
                </c:pt>
                <c:pt idx="3" formatCode="#,##0.0">
                  <c:v>35.1</c:v>
                </c:pt>
                <c:pt idx="4" formatCode="#,##0.0">
                  <c:v>32.6</c:v>
                </c:pt>
                <c:pt idx="5" formatCode="#,##0.0">
                  <c:v>31.2</c:v>
                </c:pt>
                <c:pt idx="6" formatCode="#,##0.0">
                  <c:v>29.1</c:v>
                </c:pt>
                <c:pt idx="7" formatCode="#,##0.0">
                  <c:v>25.9</c:v>
                </c:pt>
                <c:pt idx="8" formatCode="#,##0.0">
                  <c:v>24.1</c:v>
                </c:pt>
                <c:pt idx="9" formatCode="#,##0.0">
                  <c:v>22.5</c:v>
                </c:pt>
                <c:pt idx="10" formatCode="#,##0.0">
                  <c:v>20.399999999999999</c:v>
                </c:pt>
                <c:pt idx="11" formatCode="#,##0.0">
                  <c:v>20.399999999999999</c:v>
                </c:pt>
                <c:pt idx="12" formatCode="#,##0.0">
                  <c:v>18.600000000000001</c:v>
                </c:pt>
                <c:pt idx="13" formatCode="#,##0.0">
                  <c:v>18.600000000000001</c:v>
                </c:pt>
                <c:pt idx="14" formatCode="#,##0.0">
                  <c:v>18.3</c:v>
                </c:pt>
                <c:pt idx="15" formatCode="#,##0.0">
                  <c:v>19.100000000000001</c:v>
                </c:pt>
                <c:pt idx="16" formatCode="#,##0.0">
                  <c:v>18.8</c:v>
                </c:pt>
                <c:pt idx="17" formatCode="#,##0.0">
                  <c:v>17.600000000000001</c:v>
                </c:pt>
                <c:pt idx="18" formatCode="#,##0.0">
                  <c:v>17.899999999999999</c:v>
                </c:pt>
                <c:pt idx="19" formatCode="#,##0.0">
                  <c:v>18.399999999999999</c:v>
                </c:pt>
                <c:pt idx="20" formatCode="#,##0.0">
                  <c:v>18</c:v>
                </c:pt>
                <c:pt idx="21" formatCode="#,##0.0">
                  <c:v>18</c:v>
                </c:pt>
              </c:numCache>
            </c:numRef>
          </c:val>
          <c:extLst>
            <c:ext xmlns:c16="http://schemas.microsoft.com/office/drawing/2014/chart" uri="{C3380CC4-5D6E-409C-BE32-E72D297353CC}">
              <c16:uniqueId val="{00000007-FD0C-475E-A1E0-B7A1F46EFC24}"/>
            </c:ext>
          </c:extLst>
        </c:ser>
        <c:ser>
          <c:idx val="8"/>
          <c:order val="8"/>
          <c:tx>
            <c:strRef>
              <c:f>Tabelle1!$L$1</c:f>
              <c:strCache>
                <c:ptCount val="1"/>
                <c:pt idx="0">
                  <c:v>Calculations only</c:v>
                </c:pt>
              </c:strCache>
            </c:strRef>
          </c:tx>
          <c:spPr>
            <a:solidFill>
              <a:schemeClr val="bg1">
                <a:lumMod val="50000"/>
              </a:schemeClr>
            </a:solidFill>
            <a:ln>
              <a:noFill/>
            </a:ln>
            <a:effectLst/>
          </c:spPr>
          <c:invertIfNegative val="0"/>
          <c:dLbls>
            <c:dLbl>
              <c:idx val="1"/>
              <c:layout>
                <c:manualLayout>
                  <c:x val="2.7777777777777905E-3"/>
                  <c:y val="-0.396678644071184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0C-475E-A1E0-B7A1F46EFC24}"/>
                </c:ext>
              </c:extLst>
            </c:dLbl>
            <c:dLbl>
              <c:idx val="21"/>
              <c:layout>
                <c:manualLayout>
                  <c:x val="-5.5555555555556572E-3"/>
                  <c:y val="-0.30464919864666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C-475E-A1E0-B7A1F46EFC24}"/>
                </c:ext>
              </c:extLst>
            </c:dLbl>
            <c:dLbl>
              <c:idx val="22"/>
              <c:layout>
                <c:manualLayout>
                  <c:x val="1.477923603452383E-3"/>
                  <c:y val="-0.246752538196579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0C-475E-A1E0-B7A1F46EFC24}"/>
                </c:ext>
              </c:extLst>
            </c:dLbl>
            <c:dLbl>
              <c:idx val="23"/>
              <c:layout>
                <c:manualLayout>
                  <c:x val="-3.0448717389238563E-3"/>
                  <c:y val="-0.19933577943383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0C-475E-A1E0-B7A1F46EFC24}"/>
                </c:ext>
              </c:extLst>
            </c:dLbl>
            <c:dLbl>
              <c:idx val="24"/>
              <c:layout>
                <c:manualLayout>
                  <c:x val="-1.477923603452383E-3"/>
                  <c:y val="-0.109225231888607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6D-4FE9-AABE-3F15138F0C52}"/>
                </c:ext>
              </c:extLst>
            </c:dLbl>
            <c:dLbl>
              <c:idx val="25"/>
              <c:layout>
                <c:manualLayout>
                  <c:x val="-1.4779236034524914E-3"/>
                  <c:y val="-7.4314769990571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74-4B62-9F03-29017E6546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Tabelle1!$A$2:$A$28</c:f>
              <c:strCache>
                <c:ptCount val="27"/>
                <c:pt idx="0">
                  <c:v>1990</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3">
                  <c:v>Target 2020</c:v>
                </c:pt>
                <c:pt idx="24">
                  <c:v>Target 2030</c:v>
                </c:pt>
                <c:pt idx="25">
                  <c:v>Target 2040</c:v>
                </c:pt>
                <c:pt idx="26">
                  <c:v>Target 2050</c:v>
                </c:pt>
              </c:strCache>
            </c:strRef>
          </c:cat>
          <c:val>
            <c:numRef>
              <c:f>Tabelle1!$J$2:$J$28</c:f>
              <c:numCache>
                <c:formatCode>#,##0.0</c:formatCode>
                <c:ptCount val="27"/>
                <c:pt idx="1">
                  <c:v>1251</c:v>
                </c:pt>
                <c:pt idx="23" formatCode="#,##0">
                  <c:v>751</c:v>
                </c:pt>
                <c:pt idx="24" formatCode="#,##0">
                  <c:v>563</c:v>
                </c:pt>
                <c:pt idx="25" formatCode="#,##0">
                  <c:v>375</c:v>
                </c:pt>
                <c:pt idx="26" formatCode="#,##0">
                  <c:v>187</c:v>
                </c:pt>
              </c:numCache>
            </c:numRef>
          </c:val>
          <c:extLst>
            <c:ext xmlns:c16="http://schemas.microsoft.com/office/drawing/2014/chart" uri="{C3380CC4-5D6E-409C-BE32-E72D297353CC}">
              <c16:uniqueId val="{0000000C-FD0C-475E-A1E0-B7A1F46EFC24}"/>
            </c:ext>
          </c:extLst>
        </c:ser>
        <c:dLbls>
          <c:showLegendKey val="0"/>
          <c:showVal val="0"/>
          <c:showCatName val="0"/>
          <c:showSerName val="0"/>
          <c:showPercent val="0"/>
          <c:showBubbleSize val="0"/>
        </c:dLbls>
        <c:gapWidth val="105"/>
        <c:overlap val="100"/>
        <c:axId val="362282408"/>
        <c:axId val="362282800"/>
      </c:barChart>
      <c:catAx>
        <c:axId val="3622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282800"/>
        <c:crosses val="autoZero"/>
        <c:auto val="1"/>
        <c:lblAlgn val="ctr"/>
        <c:lblOffset val="100"/>
        <c:noMultiLvlLbl val="0"/>
      </c:catAx>
      <c:valAx>
        <c:axId val="362282800"/>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2282408"/>
        <c:crosses val="autoZero"/>
        <c:crossBetween val="between"/>
      </c:valAx>
      <c:spPr>
        <a:gradFill>
          <a:gsLst>
            <a:gs pos="3000">
              <a:schemeClr val="accent2">
                <a:lumMod val="20000"/>
                <a:lumOff val="80000"/>
              </a:schemeClr>
            </a:gs>
            <a:gs pos="100000">
              <a:schemeClr val="bg1">
                <a:lumMod val="5000"/>
                <a:lumOff val="95000"/>
              </a:schemeClr>
            </a:gs>
          </a:gsLst>
          <a:lin ang="5400000" scaled="0"/>
        </a:gradFill>
        <a:ln>
          <a:noFill/>
        </a:ln>
        <a:effectLst/>
      </c:spPr>
    </c:plotArea>
    <c:legend>
      <c:legendPos val="r"/>
      <c:legendEntry>
        <c:idx val="0"/>
        <c:delete val="1"/>
      </c:legendEntry>
      <c:layout>
        <c:manualLayout>
          <c:xMode val="edge"/>
          <c:yMode val="edge"/>
          <c:x val="0.82085540473046859"/>
          <c:y val="1.2975190926118246E-2"/>
          <c:w val="0.17310817728654607"/>
          <c:h val="0.827805088125614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600" b="1" i="0" u="none" strike="noStrike" kern="1200" spc="0" baseline="0" dirty="0">
                <a:solidFill>
                  <a:srgbClr val="004F80"/>
                </a:solidFill>
                <a:latin typeface="Arial" panose="020B0604020202020204" pitchFamily="34" charset="0"/>
                <a:ea typeface="+mn-ea"/>
                <a:cs typeface="Arial" panose="020B0604020202020204" pitchFamily="34" charset="0"/>
              </a:defRPr>
            </a:pPr>
            <a:r>
              <a:rPr lang="ru-RU" sz="1600" b="1" i="0" u="none" strike="noStrike" kern="1200" spc="0" baseline="0" dirty="0">
                <a:solidFill>
                  <a:srgbClr val="004F80"/>
                </a:solidFill>
                <a:latin typeface="Arial" panose="020B0604020202020204" pitchFamily="34" charset="0"/>
                <a:ea typeface="+mn-ea"/>
                <a:cs typeface="Arial" panose="020B0604020202020204" pitchFamily="34" charset="0"/>
              </a:rPr>
              <a:t>Объем выбросов парниковых газов, который удалось избежать благодаря ВИЭ, 10</a:t>
            </a:r>
            <a:r>
              <a:rPr lang="ru-RU" sz="1600" b="1" i="0" u="none" strike="noStrike" kern="1200" spc="0" baseline="30000" dirty="0">
                <a:solidFill>
                  <a:srgbClr val="004F80"/>
                </a:solidFill>
                <a:latin typeface="Arial" panose="020B0604020202020204" pitchFamily="34" charset="0"/>
                <a:ea typeface="+mn-ea"/>
                <a:cs typeface="Arial" panose="020B0604020202020204" pitchFamily="34" charset="0"/>
              </a:rPr>
              <a:t>6</a:t>
            </a:r>
            <a:r>
              <a:rPr lang="ru-RU" sz="1600" b="1" i="0" u="none" strike="noStrike" kern="1200" spc="0" baseline="0" dirty="0">
                <a:solidFill>
                  <a:srgbClr val="004F80"/>
                </a:solidFill>
                <a:latin typeface="Arial" panose="020B0604020202020204" pitchFamily="34" charset="0"/>
                <a:ea typeface="+mn-ea"/>
                <a:cs typeface="Arial" panose="020B0604020202020204" pitchFamily="34" charset="0"/>
              </a:rPr>
              <a:t> тонн </a:t>
            </a:r>
            <a:r>
              <a:rPr lang="en-GB" sz="1600" b="1" i="0" u="none" strike="noStrike" kern="1200" spc="0" baseline="0" dirty="0">
                <a:solidFill>
                  <a:srgbClr val="004F80"/>
                </a:solidFill>
                <a:latin typeface="Arial" panose="020B0604020202020204" pitchFamily="34" charset="0"/>
                <a:ea typeface="+mn-ea"/>
                <a:cs typeface="Arial" panose="020B0604020202020204" pitchFamily="34" charset="0"/>
              </a:rPr>
              <a:t>CO</a:t>
            </a:r>
            <a:r>
              <a:rPr lang="en-GB" sz="1600" b="1" i="0" u="none" strike="noStrike" kern="1200" spc="0" baseline="-25000" dirty="0">
                <a:solidFill>
                  <a:srgbClr val="004F80"/>
                </a:solidFill>
                <a:latin typeface="Arial" panose="020B0604020202020204" pitchFamily="34" charset="0"/>
                <a:ea typeface="+mn-ea"/>
                <a:cs typeface="Arial" panose="020B0604020202020204" pitchFamily="34" charset="0"/>
              </a:rPr>
              <a:t>2</a:t>
            </a:r>
            <a:r>
              <a:rPr lang="en-GB" sz="1600" b="1" i="0" u="none" strike="noStrike" kern="1200" spc="0" baseline="0" dirty="0">
                <a:solidFill>
                  <a:srgbClr val="004F80"/>
                </a:solidFill>
                <a:latin typeface="Arial" panose="020B0604020202020204" pitchFamily="34" charset="0"/>
                <a:ea typeface="+mn-ea"/>
                <a:cs typeface="Arial" panose="020B0604020202020204" pitchFamily="34" charset="0"/>
              </a:rPr>
              <a:t> </a:t>
            </a:r>
            <a:r>
              <a:rPr lang="ru-RU" sz="1600" b="1" i="0" u="none" strike="noStrike" kern="1200" spc="0" baseline="0" dirty="0" err="1">
                <a:solidFill>
                  <a:srgbClr val="004F80"/>
                </a:solidFill>
                <a:latin typeface="Arial" panose="020B0604020202020204" pitchFamily="34" charset="0"/>
                <a:ea typeface="+mn-ea"/>
                <a:cs typeface="Arial" panose="020B0604020202020204" pitchFamily="34" charset="0"/>
              </a:rPr>
              <a:t>эквив</a:t>
            </a:r>
            <a:r>
              <a:rPr lang="ru-RU" sz="1600" b="1" i="0" u="none" strike="noStrike" kern="1200" spc="0" baseline="0" dirty="0">
                <a:solidFill>
                  <a:srgbClr val="004F80"/>
                </a:solidFill>
                <a:latin typeface="Arial" panose="020B0604020202020204" pitchFamily="34" charset="0"/>
                <a:ea typeface="+mn-ea"/>
                <a:cs typeface="Arial" panose="020B0604020202020204" pitchFamily="34" charset="0"/>
              </a:rPr>
              <a:t>.</a:t>
            </a:r>
            <a:endParaRPr lang="en-GB" sz="1600" b="1" i="0" u="none" strike="noStrike" kern="1200" spc="0" baseline="0" dirty="0">
              <a:solidFill>
                <a:srgbClr val="004F80"/>
              </a:solidFill>
              <a:latin typeface="Arial" panose="020B0604020202020204" pitchFamily="34" charset="0"/>
              <a:ea typeface="+mn-ea"/>
              <a:cs typeface="Arial" panose="020B0604020202020204" pitchFamily="34" charset="0"/>
            </a:endParaRPr>
          </a:p>
        </c:rich>
      </c:tx>
      <c:layout>
        <c:manualLayout>
          <c:xMode val="edge"/>
          <c:yMode val="edge"/>
          <c:x val="8.5322843976688975E-2"/>
          <c:y val="6.8679684441185314E-3"/>
        </c:manualLayout>
      </c:layout>
      <c:overlay val="0"/>
      <c:spPr>
        <a:noFill/>
        <a:ln>
          <a:noFill/>
        </a:ln>
        <a:effectLst/>
      </c:spPr>
      <c:txPr>
        <a:bodyPr rot="0" spcFirstLastPara="1" vertOverflow="ellipsis" vert="horz" wrap="square" anchor="ctr" anchorCtr="1"/>
        <a:lstStyle/>
        <a:p>
          <a:pPr algn="ctr" rtl="0">
            <a:defRPr lang="en-GB" sz="1600" b="1" i="0" u="none" strike="noStrike" kern="1200" spc="0" baseline="0" dirty="0">
              <a:solidFill>
                <a:srgbClr val="004F8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8002521653819077E-2"/>
          <c:y val="0.13181361955997414"/>
          <c:w val="0.77373553955987961"/>
          <c:h val="0.76484616832255004"/>
        </c:manualLayout>
      </c:layout>
      <c:barChart>
        <c:barDir val="col"/>
        <c:grouping val="stacked"/>
        <c:varyColors val="0"/>
        <c:ser>
          <c:idx val="0"/>
          <c:order val="0"/>
          <c:tx>
            <c:strRef>
              <c:f>Tabelle1!$B$1</c:f>
              <c:strCache>
                <c:ptCount val="1"/>
                <c:pt idx="0">
                  <c:v>Hydro</c:v>
                </c:pt>
              </c:strCache>
            </c:strRef>
          </c:tx>
          <c:spPr>
            <a:solidFill>
              <a:srgbClr val="13405E"/>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Tabelle1!$B$2:$B$15</c:f>
              <c:numCache>
                <c:formatCode>0.0</c:formatCode>
                <c:ptCount val="14"/>
                <c:pt idx="0">
                  <c:v>20.8</c:v>
                </c:pt>
                <c:pt idx="1">
                  <c:v>17.3</c:v>
                </c:pt>
                <c:pt idx="2">
                  <c:v>17.7</c:v>
                </c:pt>
                <c:pt idx="3">
                  <c:v>16</c:v>
                </c:pt>
                <c:pt idx="4">
                  <c:v>15.3</c:v>
                </c:pt>
                <c:pt idx="5">
                  <c:v>16.7</c:v>
                </c:pt>
                <c:pt idx="6">
                  <c:v>14.7</c:v>
                </c:pt>
                <c:pt idx="7">
                  <c:v>16.600000000000001</c:v>
                </c:pt>
                <c:pt idx="8">
                  <c:v>17.399999999999999</c:v>
                </c:pt>
                <c:pt idx="9">
                  <c:v>14.8</c:v>
                </c:pt>
                <c:pt idx="10">
                  <c:v>14.3</c:v>
                </c:pt>
                <c:pt idx="11">
                  <c:v>15.5</c:v>
                </c:pt>
                <c:pt idx="12">
                  <c:v>15.2</c:v>
                </c:pt>
                <c:pt idx="13">
                  <c:v>12.5</c:v>
                </c:pt>
              </c:numCache>
            </c:numRef>
          </c:val>
          <c:extLst>
            <c:ext xmlns:c16="http://schemas.microsoft.com/office/drawing/2014/chart" uri="{C3380CC4-5D6E-409C-BE32-E72D297353CC}">
              <c16:uniqueId val="{00000000-3058-4DD0-8283-3DB97F339F49}"/>
            </c:ext>
          </c:extLst>
        </c:ser>
        <c:ser>
          <c:idx val="1"/>
          <c:order val="1"/>
          <c:tx>
            <c:strRef>
              <c:f>Tabelle1!$C$1</c:f>
              <c:strCache>
                <c:ptCount val="1"/>
                <c:pt idx="0">
                  <c:v>Wind (onshore)</c:v>
                </c:pt>
              </c:strCache>
            </c:strRef>
          </c:tx>
          <c:spPr>
            <a:solidFill>
              <a:srgbClr val="104E7F"/>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Tabelle1!$C$2:$C$15</c:f>
              <c:numCache>
                <c:formatCode>0.0</c:formatCode>
                <c:ptCount val="14"/>
                <c:pt idx="0">
                  <c:v>22.6</c:v>
                </c:pt>
                <c:pt idx="1">
                  <c:v>23.7</c:v>
                </c:pt>
                <c:pt idx="2">
                  <c:v>30.5</c:v>
                </c:pt>
                <c:pt idx="3">
                  <c:v>29.1</c:v>
                </c:pt>
                <c:pt idx="4">
                  <c:v>28.7</c:v>
                </c:pt>
                <c:pt idx="5">
                  <c:v>27.8</c:v>
                </c:pt>
                <c:pt idx="6">
                  <c:v>38.200000000000003</c:v>
                </c:pt>
                <c:pt idx="7">
                  <c:v>34.1</c:v>
                </c:pt>
                <c:pt idx="8">
                  <c:v>34.700000000000003</c:v>
                </c:pt>
                <c:pt idx="9">
                  <c:v>38</c:v>
                </c:pt>
                <c:pt idx="10">
                  <c:v>48.2</c:v>
                </c:pt>
                <c:pt idx="11">
                  <c:v>45.1</c:v>
                </c:pt>
                <c:pt idx="12">
                  <c:v>58.7</c:v>
                </c:pt>
                <c:pt idx="13">
                  <c:v>61.5</c:v>
                </c:pt>
              </c:numCache>
            </c:numRef>
          </c:val>
          <c:extLst>
            <c:ext xmlns:c16="http://schemas.microsoft.com/office/drawing/2014/chart" uri="{C3380CC4-5D6E-409C-BE32-E72D297353CC}">
              <c16:uniqueId val="{00000001-3058-4DD0-8283-3DB97F339F49}"/>
            </c:ext>
          </c:extLst>
        </c:ser>
        <c:ser>
          <c:idx val="2"/>
          <c:order val="2"/>
          <c:tx>
            <c:strRef>
              <c:f>Tabelle1!$D$1</c:f>
              <c:strCache>
                <c:ptCount val="1"/>
                <c:pt idx="0">
                  <c:v>Wind (offshore)</c:v>
                </c:pt>
              </c:strCache>
            </c:strRef>
          </c:tx>
          <c:spPr>
            <a:solidFill>
              <a:srgbClr val="0C77A3"/>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Tabelle1!$D$2:$D$15</c:f>
              <c:numCache>
                <c:formatCode>0.0</c:formatCode>
                <c:ptCount val="14"/>
                <c:pt idx="0">
                  <c:v>0</c:v>
                </c:pt>
                <c:pt idx="1">
                  <c:v>0</c:v>
                </c:pt>
                <c:pt idx="2">
                  <c:v>0</c:v>
                </c:pt>
                <c:pt idx="3">
                  <c:v>0</c:v>
                </c:pt>
                <c:pt idx="4">
                  <c:v>0</c:v>
                </c:pt>
                <c:pt idx="5">
                  <c:v>0.1</c:v>
                </c:pt>
                <c:pt idx="6">
                  <c:v>0.4</c:v>
                </c:pt>
                <c:pt idx="7">
                  <c:v>0.5</c:v>
                </c:pt>
                <c:pt idx="8">
                  <c:v>0.6</c:v>
                </c:pt>
                <c:pt idx="9">
                  <c:v>1</c:v>
                </c:pt>
                <c:pt idx="10">
                  <c:v>5.6</c:v>
                </c:pt>
                <c:pt idx="11">
                  <c:v>8.3000000000000007</c:v>
                </c:pt>
                <c:pt idx="12">
                  <c:v>11.9</c:v>
                </c:pt>
                <c:pt idx="13">
                  <c:v>13.1</c:v>
                </c:pt>
              </c:numCache>
            </c:numRef>
          </c:val>
          <c:extLst>
            <c:ext xmlns:c16="http://schemas.microsoft.com/office/drawing/2014/chart" uri="{C3380CC4-5D6E-409C-BE32-E72D297353CC}">
              <c16:uniqueId val="{00000002-3058-4DD0-8283-3DB97F339F49}"/>
            </c:ext>
          </c:extLst>
        </c:ser>
        <c:ser>
          <c:idx val="3"/>
          <c:order val="3"/>
          <c:tx>
            <c:strRef>
              <c:f>Tabelle1!$E$1</c:f>
              <c:strCache>
                <c:ptCount val="1"/>
                <c:pt idx="0">
                  <c:v>Solar PV</c:v>
                </c:pt>
              </c:strCache>
            </c:strRef>
          </c:tx>
          <c:spPr>
            <a:solidFill>
              <a:srgbClr val="FCC720"/>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Tabelle1!$E$2:$E$15</c:f>
              <c:numCache>
                <c:formatCode>0.0</c:formatCode>
                <c:ptCount val="14"/>
                <c:pt idx="0">
                  <c:v>0.6</c:v>
                </c:pt>
                <c:pt idx="1">
                  <c:v>1.3</c:v>
                </c:pt>
                <c:pt idx="2">
                  <c:v>1.8</c:v>
                </c:pt>
                <c:pt idx="3">
                  <c:v>3</c:v>
                </c:pt>
                <c:pt idx="4">
                  <c:v>4.5</c:v>
                </c:pt>
                <c:pt idx="5">
                  <c:v>8</c:v>
                </c:pt>
                <c:pt idx="6">
                  <c:v>13.9</c:v>
                </c:pt>
                <c:pt idx="7">
                  <c:v>16.399999999999999</c:v>
                </c:pt>
                <c:pt idx="8">
                  <c:v>19.100000000000001</c:v>
                </c:pt>
                <c:pt idx="9">
                  <c:v>22.1</c:v>
                </c:pt>
                <c:pt idx="10">
                  <c:v>23.8</c:v>
                </c:pt>
                <c:pt idx="11">
                  <c:v>23.4</c:v>
                </c:pt>
                <c:pt idx="12">
                  <c:v>24.2</c:v>
                </c:pt>
                <c:pt idx="13">
                  <c:v>28.4</c:v>
                </c:pt>
              </c:numCache>
            </c:numRef>
          </c:val>
          <c:extLst>
            <c:ext xmlns:c16="http://schemas.microsoft.com/office/drawing/2014/chart" uri="{C3380CC4-5D6E-409C-BE32-E72D297353CC}">
              <c16:uniqueId val="{00000003-3058-4DD0-8283-3DB97F339F49}"/>
            </c:ext>
          </c:extLst>
        </c:ser>
        <c:ser>
          <c:idx val="4"/>
          <c:order val="4"/>
          <c:tx>
            <c:strRef>
              <c:f>Tabelle1!$F$1</c:f>
              <c:strCache>
                <c:ptCount val="1"/>
                <c:pt idx="0">
                  <c:v>Solar Thermal</c:v>
                </c:pt>
              </c:strCache>
            </c:strRef>
          </c:tx>
          <c:spPr>
            <a:solidFill>
              <a:srgbClr val="F3DA98"/>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Tabelle1!$F$2:$F$15</c:f>
              <c:numCache>
                <c:formatCode>0.0</c:formatCode>
                <c:ptCount val="14"/>
                <c:pt idx="0">
                  <c:v>0.7</c:v>
                </c:pt>
                <c:pt idx="1">
                  <c:v>0.8</c:v>
                </c:pt>
                <c:pt idx="2">
                  <c:v>0.9</c:v>
                </c:pt>
                <c:pt idx="3">
                  <c:v>1.1000000000000001</c:v>
                </c:pt>
                <c:pt idx="4">
                  <c:v>1.2</c:v>
                </c:pt>
                <c:pt idx="5">
                  <c:v>1.4</c:v>
                </c:pt>
                <c:pt idx="6">
                  <c:v>1.6</c:v>
                </c:pt>
                <c:pt idx="7">
                  <c:v>1.7</c:v>
                </c:pt>
                <c:pt idx="8">
                  <c:v>1.7</c:v>
                </c:pt>
                <c:pt idx="9">
                  <c:v>1.8</c:v>
                </c:pt>
                <c:pt idx="10">
                  <c:v>1.9</c:v>
                </c:pt>
                <c:pt idx="11">
                  <c:v>1.9</c:v>
                </c:pt>
                <c:pt idx="12">
                  <c:v>1.98</c:v>
                </c:pt>
                <c:pt idx="13">
                  <c:v>2.2000000000000002</c:v>
                </c:pt>
              </c:numCache>
            </c:numRef>
          </c:val>
          <c:extLst>
            <c:ext xmlns:c16="http://schemas.microsoft.com/office/drawing/2014/chart" uri="{C3380CC4-5D6E-409C-BE32-E72D297353CC}">
              <c16:uniqueId val="{00000004-3058-4DD0-8283-3DB97F339F49}"/>
            </c:ext>
          </c:extLst>
        </c:ser>
        <c:ser>
          <c:idx val="5"/>
          <c:order val="5"/>
          <c:tx>
            <c:strRef>
              <c:f>Tabelle1!$G$1</c:f>
              <c:strCache>
                <c:ptCount val="1"/>
                <c:pt idx="0">
                  <c:v>Geothermal</c:v>
                </c:pt>
              </c:strCache>
            </c:strRef>
          </c:tx>
          <c:spPr>
            <a:solidFill>
              <a:srgbClr val="C00000"/>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Tabelle1!$G$2:$G$15</c:f>
              <c:numCache>
                <c:formatCode>0.0</c:formatCode>
                <c:ptCount val="14"/>
                <c:pt idx="0">
                  <c:v>0.4</c:v>
                </c:pt>
                <c:pt idx="1">
                  <c:v>0.4</c:v>
                </c:pt>
                <c:pt idx="2">
                  <c:v>0.4</c:v>
                </c:pt>
                <c:pt idx="3">
                  <c:v>0.6</c:v>
                </c:pt>
                <c:pt idx="4">
                  <c:v>0.7</c:v>
                </c:pt>
                <c:pt idx="5">
                  <c:v>0.8</c:v>
                </c:pt>
                <c:pt idx="6">
                  <c:v>0.9</c:v>
                </c:pt>
                <c:pt idx="7">
                  <c:v>1</c:v>
                </c:pt>
                <c:pt idx="8">
                  <c:v>1.1000000000000001</c:v>
                </c:pt>
                <c:pt idx="9">
                  <c:v>1.3</c:v>
                </c:pt>
                <c:pt idx="10">
                  <c:v>1.4</c:v>
                </c:pt>
                <c:pt idx="11">
                  <c:v>1.6</c:v>
                </c:pt>
                <c:pt idx="12">
                  <c:v>1.7</c:v>
                </c:pt>
                <c:pt idx="13">
                  <c:v>1.9</c:v>
                </c:pt>
              </c:numCache>
            </c:numRef>
          </c:val>
          <c:extLst>
            <c:ext xmlns:c16="http://schemas.microsoft.com/office/drawing/2014/chart" uri="{C3380CC4-5D6E-409C-BE32-E72D297353CC}">
              <c16:uniqueId val="{00000005-3058-4DD0-8283-3DB97F339F49}"/>
            </c:ext>
          </c:extLst>
        </c:ser>
        <c:ser>
          <c:idx val="6"/>
          <c:order val="6"/>
          <c:tx>
            <c:strRef>
              <c:f>Tabelle1!$H$1</c:f>
              <c:strCache>
                <c:ptCount val="1"/>
                <c:pt idx="0">
                  <c:v>Biomass (Power)</c:v>
                </c:pt>
              </c:strCache>
            </c:strRef>
          </c:tx>
          <c:spPr>
            <a:solidFill>
              <a:srgbClr val="78B31D"/>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Tabelle1!$H$2:$H$15</c:f>
              <c:numCache>
                <c:formatCode>0.0</c:formatCode>
                <c:ptCount val="14"/>
                <c:pt idx="0">
                  <c:v>11.8</c:v>
                </c:pt>
                <c:pt idx="1">
                  <c:v>12.9</c:v>
                </c:pt>
                <c:pt idx="2">
                  <c:v>14.8</c:v>
                </c:pt>
                <c:pt idx="3">
                  <c:v>15.5</c:v>
                </c:pt>
                <c:pt idx="4">
                  <c:v>17.399999999999999</c:v>
                </c:pt>
                <c:pt idx="5">
                  <c:v>19</c:v>
                </c:pt>
                <c:pt idx="6">
                  <c:v>21.3</c:v>
                </c:pt>
                <c:pt idx="7">
                  <c:v>21.7</c:v>
                </c:pt>
                <c:pt idx="8">
                  <c:v>22.7</c:v>
                </c:pt>
                <c:pt idx="9">
                  <c:v>24</c:v>
                </c:pt>
                <c:pt idx="10">
                  <c:v>25</c:v>
                </c:pt>
                <c:pt idx="11">
                  <c:v>25.1</c:v>
                </c:pt>
                <c:pt idx="12">
                  <c:v>25.1</c:v>
                </c:pt>
                <c:pt idx="13">
                  <c:v>25.3</c:v>
                </c:pt>
              </c:numCache>
            </c:numRef>
          </c:val>
          <c:extLst>
            <c:ext xmlns:c16="http://schemas.microsoft.com/office/drawing/2014/chart" uri="{C3380CC4-5D6E-409C-BE32-E72D297353CC}">
              <c16:uniqueId val="{00000006-3058-4DD0-8283-3DB97F339F49}"/>
            </c:ext>
          </c:extLst>
        </c:ser>
        <c:ser>
          <c:idx val="7"/>
          <c:order val="7"/>
          <c:tx>
            <c:strRef>
              <c:f>Tabelle1!$I$1</c:f>
              <c:strCache>
                <c:ptCount val="1"/>
                <c:pt idx="0">
                  <c:v>Biomass (Heat)</c:v>
                </c:pt>
              </c:strCache>
            </c:strRef>
          </c:tx>
          <c:spPr>
            <a:solidFill>
              <a:srgbClr val="1D604F"/>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Tabelle1!$I$2:$I$15</c:f>
              <c:numCache>
                <c:formatCode>0.0</c:formatCode>
                <c:ptCount val="14"/>
                <c:pt idx="0">
                  <c:v>21.2</c:v>
                </c:pt>
                <c:pt idx="1">
                  <c:v>23.4</c:v>
                </c:pt>
                <c:pt idx="2">
                  <c:v>25.6</c:v>
                </c:pt>
                <c:pt idx="3">
                  <c:v>28.2</c:v>
                </c:pt>
                <c:pt idx="4">
                  <c:v>28.2</c:v>
                </c:pt>
                <c:pt idx="5">
                  <c:v>33.1</c:v>
                </c:pt>
                <c:pt idx="6">
                  <c:v>31.3</c:v>
                </c:pt>
                <c:pt idx="7">
                  <c:v>33.799999999999997</c:v>
                </c:pt>
                <c:pt idx="8">
                  <c:v>34.299999999999997</c:v>
                </c:pt>
                <c:pt idx="9">
                  <c:v>30.7</c:v>
                </c:pt>
                <c:pt idx="10">
                  <c:v>31.4</c:v>
                </c:pt>
                <c:pt idx="11">
                  <c:v>30.8</c:v>
                </c:pt>
                <c:pt idx="12">
                  <c:v>31.7</c:v>
                </c:pt>
                <c:pt idx="13">
                  <c:v>31.3</c:v>
                </c:pt>
              </c:numCache>
            </c:numRef>
          </c:val>
          <c:extLst>
            <c:ext xmlns:c16="http://schemas.microsoft.com/office/drawing/2014/chart" uri="{C3380CC4-5D6E-409C-BE32-E72D297353CC}">
              <c16:uniqueId val="{00000007-3058-4DD0-8283-3DB97F339F49}"/>
            </c:ext>
          </c:extLst>
        </c:ser>
        <c:ser>
          <c:idx val="8"/>
          <c:order val="8"/>
          <c:tx>
            <c:strRef>
              <c:f>Tabelle1!$J$1</c:f>
              <c:strCache>
                <c:ptCount val="1"/>
                <c:pt idx="0">
                  <c:v>Biofuels</c:v>
                </c:pt>
              </c:strCache>
            </c:strRef>
          </c:tx>
          <c:spPr>
            <a:solidFill>
              <a:srgbClr val="5F386D"/>
            </a:solidFill>
            <a:ln>
              <a:noFill/>
            </a:ln>
            <a:effectLst/>
          </c:spPr>
          <c:invertIfNegative val="0"/>
          <c:cat>
            <c:numRef>
              <c:f>Tabelle1!$A$2:$A$15</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Tabelle1!$J$2:$J$15</c:f>
              <c:numCache>
                <c:formatCode>0.0</c:formatCode>
                <c:ptCount val="14"/>
                <c:pt idx="0">
                  <c:v>4.2</c:v>
                </c:pt>
                <c:pt idx="1">
                  <c:v>7.5</c:v>
                </c:pt>
                <c:pt idx="2">
                  <c:v>8.8000000000000007</c:v>
                </c:pt>
                <c:pt idx="3">
                  <c:v>6.8</c:v>
                </c:pt>
                <c:pt idx="4">
                  <c:v>6</c:v>
                </c:pt>
                <c:pt idx="5">
                  <c:v>6.5</c:v>
                </c:pt>
                <c:pt idx="6">
                  <c:v>6.5</c:v>
                </c:pt>
                <c:pt idx="7">
                  <c:v>7</c:v>
                </c:pt>
                <c:pt idx="8">
                  <c:v>6.4</c:v>
                </c:pt>
                <c:pt idx="9">
                  <c:v>6.7</c:v>
                </c:pt>
                <c:pt idx="10">
                  <c:v>6.3</c:v>
                </c:pt>
                <c:pt idx="11">
                  <c:v>6.9</c:v>
                </c:pt>
                <c:pt idx="12">
                  <c:v>7.4</c:v>
                </c:pt>
                <c:pt idx="13">
                  <c:v>7.7</c:v>
                </c:pt>
              </c:numCache>
            </c:numRef>
          </c:val>
          <c:extLst>
            <c:ext xmlns:c16="http://schemas.microsoft.com/office/drawing/2014/chart" uri="{C3380CC4-5D6E-409C-BE32-E72D297353CC}">
              <c16:uniqueId val="{00000008-3058-4DD0-8283-3DB97F339F49}"/>
            </c:ext>
          </c:extLst>
        </c:ser>
        <c:dLbls>
          <c:showLegendKey val="0"/>
          <c:showVal val="0"/>
          <c:showCatName val="0"/>
          <c:showSerName val="0"/>
          <c:showPercent val="0"/>
          <c:showBubbleSize val="0"/>
        </c:dLbls>
        <c:gapWidth val="150"/>
        <c:overlap val="100"/>
        <c:axId val="361643744"/>
        <c:axId val="361644136"/>
      </c:barChart>
      <c:catAx>
        <c:axId val="3616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de-DE"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644136"/>
        <c:crosses val="autoZero"/>
        <c:auto val="1"/>
        <c:lblAlgn val="ctr"/>
        <c:lblOffset val="100"/>
        <c:noMultiLvlLbl val="0"/>
      </c:catAx>
      <c:valAx>
        <c:axId val="361644136"/>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de-DE"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61643744"/>
        <c:crosses val="autoZero"/>
        <c:crossBetween val="between"/>
      </c:valAx>
      <c:spPr>
        <a:gradFill>
          <a:gsLst>
            <a:gs pos="100000">
              <a:schemeClr val="bg1">
                <a:lumMod val="5000"/>
                <a:lumOff val="95000"/>
              </a:schemeClr>
            </a:gs>
            <a:gs pos="3000">
              <a:schemeClr val="accent1">
                <a:lumMod val="20000"/>
                <a:lumOff val="80000"/>
              </a:schemeClr>
            </a:gs>
          </a:gsLst>
          <a:lin ang="5400000" scaled="1"/>
        </a:grad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53224614014649E-2"/>
          <c:y val="3.6256586981762935E-2"/>
          <c:w val="0.75112371651935728"/>
          <c:h val="0.85483039433902031"/>
        </c:manualLayout>
      </c:layout>
      <c:barChart>
        <c:barDir val="col"/>
        <c:grouping val="stacked"/>
        <c:varyColors val="0"/>
        <c:ser>
          <c:idx val="0"/>
          <c:order val="0"/>
          <c:tx>
            <c:strRef>
              <c:f>Tabelle1!$B$1</c:f>
              <c:strCache>
                <c:ptCount val="1"/>
                <c:pt idx="0">
                  <c:v>Nuclear </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Tabelle1!$B$2:$B$12</c:f>
              <c:numCache>
                <c:formatCode>0.0</c:formatCode>
                <c:ptCount val="11"/>
                <c:pt idx="0">
                  <c:v>20.5</c:v>
                </c:pt>
                <c:pt idx="1">
                  <c:v>20.5</c:v>
                </c:pt>
                <c:pt idx="2">
                  <c:v>20.5</c:v>
                </c:pt>
                <c:pt idx="3">
                  <c:v>12.1</c:v>
                </c:pt>
                <c:pt idx="4">
                  <c:v>12.1</c:v>
                </c:pt>
                <c:pt idx="5">
                  <c:v>12.1</c:v>
                </c:pt>
                <c:pt idx="6">
                  <c:v>12.1</c:v>
                </c:pt>
                <c:pt idx="7">
                  <c:v>10.8</c:v>
                </c:pt>
                <c:pt idx="8">
                  <c:v>10.8</c:v>
                </c:pt>
                <c:pt idx="9">
                  <c:v>9.52</c:v>
                </c:pt>
                <c:pt idx="10">
                  <c:v>9.52</c:v>
                </c:pt>
              </c:numCache>
            </c:numRef>
          </c:val>
          <c:extLst>
            <c:ext xmlns:c16="http://schemas.microsoft.com/office/drawing/2014/chart" uri="{C3380CC4-5D6E-409C-BE32-E72D297353CC}">
              <c16:uniqueId val="{00000000-0717-4D4C-A513-1F0FABFDB0A7}"/>
            </c:ext>
          </c:extLst>
        </c:ser>
        <c:ser>
          <c:idx val="1"/>
          <c:order val="1"/>
          <c:tx>
            <c:strRef>
              <c:f>Tabelle1!$C$1</c:f>
              <c:strCache>
                <c:ptCount val="1"/>
                <c:pt idx="0">
                  <c:v>Fossil (including pumped storage)</c:v>
                </c:pt>
              </c:strCache>
            </c:strRef>
          </c:tx>
          <c:spPr>
            <a:solidFill>
              <a:schemeClr val="tx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Tabelle1!$C$2:$C$12</c:f>
              <c:numCache>
                <c:formatCode>0.0</c:formatCode>
                <c:ptCount val="11"/>
                <c:pt idx="0">
                  <c:v>84.1</c:v>
                </c:pt>
                <c:pt idx="1">
                  <c:v>85.7</c:v>
                </c:pt>
                <c:pt idx="2">
                  <c:v>86.7</c:v>
                </c:pt>
                <c:pt idx="3">
                  <c:v>90.5</c:v>
                </c:pt>
                <c:pt idx="4">
                  <c:v>91.5</c:v>
                </c:pt>
                <c:pt idx="5">
                  <c:v>93.1</c:v>
                </c:pt>
                <c:pt idx="6">
                  <c:v>94</c:v>
                </c:pt>
                <c:pt idx="7">
                  <c:v>95.9</c:v>
                </c:pt>
                <c:pt idx="8">
                  <c:v>92.9</c:v>
                </c:pt>
                <c:pt idx="9">
                  <c:v>89.68</c:v>
                </c:pt>
                <c:pt idx="10">
                  <c:v>89.7</c:v>
                </c:pt>
              </c:numCache>
            </c:numRef>
          </c:val>
          <c:extLst>
            <c:ext xmlns:c16="http://schemas.microsoft.com/office/drawing/2014/chart" uri="{C3380CC4-5D6E-409C-BE32-E72D297353CC}">
              <c16:uniqueId val="{00000001-0717-4D4C-A513-1F0FABFDB0A7}"/>
            </c:ext>
          </c:extLst>
        </c:ser>
        <c:ser>
          <c:idx val="2"/>
          <c:order val="2"/>
          <c:tx>
            <c:strRef>
              <c:f>Tabelle1!$D$1</c:f>
              <c:strCache>
                <c:ptCount val="1"/>
                <c:pt idx="0">
                  <c:v>Renewable</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Tabelle1!$D$2:$D$12</c:f>
              <c:numCache>
                <c:formatCode>0.0</c:formatCode>
                <c:ptCount val="11"/>
                <c:pt idx="0">
                  <c:v>40</c:v>
                </c:pt>
                <c:pt idx="1">
                  <c:v>47</c:v>
                </c:pt>
                <c:pt idx="2">
                  <c:v>54</c:v>
                </c:pt>
                <c:pt idx="3">
                  <c:v>66</c:v>
                </c:pt>
                <c:pt idx="4">
                  <c:v>76</c:v>
                </c:pt>
                <c:pt idx="5">
                  <c:v>84</c:v>
                </c:pt>
                <c:pt idx="6">
                  <c:v>90</c:v>
                </c:pt>
                <c:pt idx="7">
                  <c:v>98</c:v>
                </c:pt>
                <c:pt idx="8">
                  <c:v>104.453</c:v>
                </c:pt>
                <c:pt idx="9">
                  <c:v>111.9</c:v>
                </c:pt>
                <c:pt idx="10">
                  <c:v>113.18</c:v>
                </c:pt>
              </c:numCache>
            </c:numRef>
          </c:val>
          <c:extLst>
            <c:ext xmlns:c16="http://schemas.microsoft.com/office/drawing/2014/chart" uri="{C3380CC4-5D6E-409C-BE32-E72D297353CC}">
              <c16:uniqueId val="{00000002-0717-4D4C-A513-1F0FABFDB0A7}"/>
            </c:ext>
          </c:extLst>
        </c:ser>
        <c:dLbls>
          <c:showLegendKey val="0"/>
          <c:showVal val="0"/>
          <c:showCatName val="0"/>
          <c:showSerName val="0"/>
          <c:showPercent val="0"/>
          <c:showBubbleSize val="0"/>
        </c:dLbls>
        <c:gapWidth val="150"/>
        <c:overlap val="100"/>
        <c:axId val="380191344"/>
        <c:axId val="380191736"/>
      </c:barChart>
      <c:catAx>
        <c:axId val="38019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0191736"/>
        <c:crosses val="autoZero"/>
        <c:auto val="1"/>
        <c:lblAlgn val="ctr"/>
        <c:lblOffset val="100"/>
        <c:noMultiLvlLbl val="0"/>
      </c:catAx>
      <c:valAx>
        <c:axId val="380191736"/>
        <c:scaling>
          <c:orientation val="minMax"/>
        </c:scaling>
        <c:delete val="0"/>
        <c:axPos val="l"/>
        <c:majorGridlines>
          <c:spPr>
            <a:ln w="9525" cap="flat" cmpd="sng" algn="ctr">
              <a:solidFill>
                <a:schemeClr val="bg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0191344"/>
        <c:crosses val="autoZero"/>
        <c:crossBetween val="between"/>
      </c:valAx>
      <c:spPr>
        <a:gradFill>
          <a:gsLst>
            <a:gs pos="100000">
              <a:schemeClr val="bg1"/>
            </a:gs>
            <a:gs pos="0">
              <a:schemeClr val="accent1">
                <a:lumMod val="20000"/>
                <a:lumOff val="80000"/>
              </a:schemeClr>
            </a:gs>
          </a:gsLst>
          <a:lin ang="5400000" scaled="1"/>
        </a:gradFill>
        <a:ln>
          <a:noFill/>
        </a:ln>
        <a:effectLst/>
      </c:spPr>
    </c:plotArea>
    <c:legend>
      <c:legendPos val="r"/>
      <c:layout>
        <c:manualLayout>
          <c:xMode val="edge"/>
          <c:yMode val="edge"/>
          <c:x val="0.8320574895989673"/>
          <c:y val="0.2347510837919202"/>
          <c:w val="0.16794251040103284"/>
          <c:h val="0.448139079088586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7843394575679"/>
          <c:y val="6.819157370953631E-2"/>
          <c:w val="0.41655446194225726"/>
          <c:h val="0.65086634678477695"/>
        </c:manualLayout>
      </c:layout>
      <c:doughnutChart>
        <c:varyColors val="1"/>
        <c:ser>
          <c:idx val="0"/>
          <c:order val="0"/>
          <c:dPt>
            <c:idx val="0"/>
            <c:bubble3D val="0"/>
            <c:spPr>
              <a:solidFill>
                <a:schemeClr val="tx1"/>
              </a:solidFill>
              <a:ln w="19050">
                <a:solidFill>
                  <a:schemeClr val="lt1"/>
                </a:solidFill>
              </a:ln>
              <a:effectLst/>
            </c:spPr>
            <c:extLst>
              <c:ext xmlns:c16="http://schemas.microsoft.com/office/drawing/2014/chart" uri="{C3380CC4-5D6E-409C-BE32-E72D297353CC}">
                <c16:uniqueId val="{00000001-13F4-4B78-AC0C-FDED1B29771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3F4-4B78-AC0C-FDED1B29771B}"/>
              </c:ext>
            </c:extLst>
          </c:dPt>
          <c:dPt>
            <c:idx val="2"/>
            <c:bubble3D val="0"/>
            <c:spPr>
              <a:solidFill>
                <a:srgbClr val="CC6600"/>
              </a:solidFill>
              <a:ln w="19050">
                <a:solidFill>
                  <a:schemeClr val="lt1"/>
                </a:solidFill>
              </a:ln>
              <a:effectLst/>
            </c:spPr>
            <c:extLst>
              <c:ext xmlns:c16="http://schemas.microsoft.com/office/drawing/2014/chart" uri="{C3380CC4-5D6E-409C-BE32-E72D297353CC}">
                <c16:uniqueId val="{00000005-13F4-4B78-AC0C-FDED1B29771B}"/>
              </c:ext>
            </c:extLst>
          </c:dPt>
          <c:dPt>
            <c:idx val="3"/>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7-13F4-4B78-AC0C-FDED1B29771B}"/>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13F4-4B78-AC0C-FDED1B29771B}"/>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B-13F4-4B78-AC0C-FDED1B29771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3F4-4B78-AC0C-FDED1B29771B}"/>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13F4-4B78-AC0C-FDED1B29771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3F4-4B78-AC0C-FDED1B29771B}"/>
              </c:ext>
            </c:extLst>
          </c:dPt>
          <c:dLbls>
            <c:dLbl>
              <c:idx val="0"/>
              <c:layout>
                <c:manualLayout>
                  <c:x val="5.2680885047601544E-2"/>
                  <c:y val="-6.904760696579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F4-4B78-AC0C-FDED1B29771B}"/>
                </c:ext>
              </c:extLst>
            </c:dLbl>
            <c:dLbl>
              <c:idx val="1"/>
              <c:layout>
                <c:manualLayout>
                  <c:x val="6.3771597689201986E-2"/>
                  <c:y val="-4.6031737977198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F4-4B78-AC0C-FDED1B29771B}"/>
                </c:ext>
              </c:extLst>
            </c:dLbl>
            <c:dLbl>
              <c:idx val="2"/>
              <c:layout>
                <c:manualLayout>
                  <c:x val="7.76349884912024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F4-4B78-AC0C-FDED1B29771B}"/>
                </c:ext>
              </c:extLst>
            </c:dLbl>
            <c:dLbl>
              <c:idx val="3"/>
              <c:layout>
                <c:manualLayout>
                  <c:x val="1.3863390802000433E-2"/>
                  <c:y val="8.2857128358957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F4-4B78-AC0C-FDED1B29771B}"/>
                </c:ext>
              </c:extLst>
            </c:dLbl>
            <c:dLbl>
              <c:idx val="4"/>
              <c:layout>
                <c:manualLayout>
                  <c:x val="-4.9908206887201559E-2"/>
                  <c:y val="7.8253954561237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F4-4B78-AC0C-FDED1B29771B}"/>
                </c:ext>
              </c:extLst>
            </c:dLbl>
            <c:dLbl>
              <c:idx val="5"/>
              <c:layout>
                <c:manualLayout>
                  <c:x val="-6.9316954010002207E-2"/>
                  <c:y val="5.063491177491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F4-4B78-AC0C-FDED1B29771B}"/>
                </c:ext>
              </c:extLst>
            </c:dLbl>
            <c:dLbl>
              <c:idx val="6"/>
              <c:layout>
                <c:manualLayout>
                  <c:x val="-6.0998919528801904E-2"/>
                  <c:y val="-7.36507807635179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3F4-4B78-AC0C-FDED1B29771B}"/>
                </c:ext>
              </c:extLst>
            </c:dLbl>
            <c:dLbl>
              <c:idx val="7"/>
              <c:layout>
                <c:manualLayout>
                  <c:x val="-3.327213792480109E-2"/>
                  <c:y val="-8.2857128358957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3F4-4B78-AC0C-FDED1B29771B}"/>
                </c:ext>
              </c:extLst>
            </c:dLbl>
            <c:dLbl>
              <c:idx val="8"/>
              <c:layout>
                <c:manualLayout>
                  <c:x val="0"/>
                  <c:y val="-8.2857128358957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3F4-4B78-AC0C-FDED1B29771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'Fig3'!$C$3:$C$11</c:f>
              <c:strCache>
                <c:ptCount val="9"/>
                <c:pt idx="0">
                  <c:v>АЭС</c:v>
                </c:pt>
                <c:pt idx="1">
                  <c:v>ГЭС</c:v>
                </c:pt>
                <c:pt idx="2">
                  <c:v>Бурый уголь</c:v>
                </c:pt>
                <c:pt idx="3">
                  <c:v>Каменный уголь</c:v>
                </c:pt>
                <c:pt idx="4">
                  <c:v>Природный газ</c:v>
                </c:pt>
                <c:pt idx="5">
                  <c:v>Солнечная энергия</c:v>
                </c:pt>
                <c:pt idx="6">
                  <c:v>Ветровая энергия</c:v>
                </c:pt>
                <c:pt idx="7">
                  <c:v>Биомасса</c:v>
                </c:pt>
                <c:pt idx="8">
                  <c:v>Прочие</c:v>
                </c:pt>
              </c:strCache>
            </c:strRef>
          </c:cat>
          <c:val>
            <c:numRef>
              <c:f>'Fig3'!$D$3:$D$11</c:f>
              <c:numCache>
                <c:formatCode>_(* #,##0.00_);_(* \(#,##0.00\);_(* "-"??_);_(@_)</c:formatCode>
                <c:ptCount val="9"/>
                <c:pt idx="0">
                  <c:v>72.27</c:v>
                </c:pt>
                <c:pt idx="1">
                  <c:v>19.399999999999999</c:v>
                </c:pt>
                <c:pt idx="2">
                  <c:v>131.5</c:v>
                </c:pt>
                <c:pt idx="3">
                  <c:v>72.319999999999993</c:v>
                </c:pt>
                <c:pt idx="4">
                  <c:v>44.42</c:v>
                </c:pt>
                <c:pt idx="5">
                  <c:v>45.75</c:v>
                </c:pt>
                <c:pt idx="6">
                  <c:v>111.46</c:v>
                </c:pt>
                <c:pt idx="7">
                  <c:v>44.76</c:v>
                </c:pt>
                <c:pt idx="8">
                  <c:v>3.58</c:v>
                </c:pt>
              </c:numCache>
            </c:numRef>
          </c:val>
          <c:extLst>
            <c:ext xmlns:c16="http://schemas.microsoft.com/office/drawing/2014/chart" uri="{C3380CC4-5D6E-409C-BE32-E72D297353CC}">
              <c16:uniqueId val="{00000012-13F4-4B78-AC0C-FDED1B29771B}"/>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2.2246580738114859E-2"/>
          <c:y val="0.77702218148678015"/>
          <c:w val="0.77759649847862944"/>
          <c:h val="0.2229778406605424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'Fig3'!$C$15</c:f>
              <c:strCache>
                <c:ptCount val="1"/>
                <c:pt idx="0">
                  <c:v>Традиционная энергетика</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'Fig3'!$E$14</c:f>
              <c:strCache>
                <c:ptCount val="1"/>
                <c:pt idx="0">
                  <c:v>Доля в структуре установленной мощности</c:v>
                </c:pt>
              </c:strCache>
            </c:strRef>
          </c:cat>
          <c:val>
            <c:numRef>
              <c:f>'Fig3'!$D$15:$E$15</c:f>
              <c:numCache>
                <c:formatCode>0%</c:formatCode>
                <c:ptCount val="2"/>
                <c:pt idx="0">
                  <c:v>0.59147781796707755</c:v>
                </c:pt>
                <c:pt idx="1">
                  <c:v>0.43994849190233271</c:v>
                </c:pt>
              </c:numCache>
            </c:numRef>
          </c:val>
          <c:extLst>
            <c:ext xmlns:c16="http://schemas.microsoft.com/office/drawing/2014/chart" uri="{C3380CC4-5D6E-409C-BE32-E72D297353CC}">
              <c16:uniqueId val="{00000000-65E3-4B53-A0C3-47FB3D3A3543}"/>
            </c:ext>
          </c:extLst>
        </c:ser>
        <c:ser>
          <c:idx val="1"/>
          <c:order val="1"/>
          <c:tx>
            <c:strRef>
              <c:f>'Fig3'!$C$16</c:f>
              <c:strCache>
                <c:ptCount val="1"/>
                <c:pt idx="0">
                  <c:v>ВИЭ</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37558"/>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'Fig3'!$E$14</c:f>
              <c:strCache>
                <c:ptCount val="1"/>
                <c:pt idx="0">
                  <c:v>Доля в структуре установленной мощности</c:v>
                </c:pt>
              </c:strCache>
            </c:strRef>
          </c:cat>
          <c:val>
            <c:numRef>
              <c:f>'Fig3'!$D$16:$E$16</c:f>
              <c:numCache>
                <c:formatCode>0%</c:formatCode>
                <c:ptCount val="2"/>
                <c:pt idx="0">
                  <c:v>0.40852218203292245</c:v>
                </c:pt>
                <c:pt idx="1">
                  <c:v>0.56005150809766724</c:v>
                </c:pt>
              </c:numCache>
            </c:numRef>
          </c:val>
          <c:extLst>
            <c:ext xmlns:c16="http://schemas.microsoft.com/office/drawing/2014/chart" uri="{C3380CC4-5D6E-409C-BE32-E72D297353CC}">
              <c16:uniqueId val="{00000001-65E3-4B53-A0C3-47FB3D3A3543}"/>
            </c:ext>
          </c:extLst>
        </c:ser>
        <c:dLbls>
          <c:dLblPos val="ctr"/>
          <c:showLegendKey val="0"/>
          <c:showVal val="1"/>
          <c:showCatName val="0"/>
          <c:showSerName val="0"/>
          <c:showPercent val="0"/>
          <c:showBubbleSize val="0"/>
        </c:dLbls>
        <c:gapWidth val="182"/>
        <c:axId val="448518896"/>
        <c:axId val="448512664"/>
      </c:barChart>
      <c:catAx>
        <c:axId val="448518896"/>
        <c:scaling>
          <c:orientation val="minMax"/>
        </c:scaling>
        <c:delete val="1"/>
        <c:axPos val="l"/>
        <c:numFmt formatCode="General" sourceLinked="1"/>
        <c:majorTickMark val="none"/>
        <c:minorTickMark val="none"/>
        <c:tickLblPos val="nextTo"/>
        <c:crossAx val="448512664"/>
        <c:crosses val="autoZero"/>
        <c:auto val="1"/>
        <c:lblAlgn val="ctr"/>
        <c:lblOffset val="100"/>
        <c:noMultiLvlLbl val="0"/>
      </c:catAx>
      <c:valAx>
        <c:axId val="448512664"/>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85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9901617675576E-2"/>
          <c:y val="2.4040545759799473E-2"/>
          <c:w val="0.92475362318840582"/>
          <c:h val="0.84266719017254021"/>
        </c:manualLayout>
      </c:layout>
      <c:barChart>
        <c:barDir val="col"/>
        <c:grouping val="stacked"/>
        <c:varyColors val="0"/>
        <c:ser>
          <c:idx val="0"/>
          <c:order val="0"/>
          <c:tx>
            <c:strRef>
              <c:f>Sheet1!$A$2</c:f>
              <c:strCache>
                <c:ptCount val="1"/>
                <c:pt idx="0">
                  <c:v>Hydro</c:v>
                </c:pt>
              </c:strCache>
            </c:strRef>
          </c:tx>
          <c:spPr>
            <a:solidFill>
              <a:srgbClr val="13405F"/>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Sheet1!$B$2:$AD$2</c:f>
              <c:numCache>
                <c:formatCode>0</c:formatCode>
                <c:ptCount val="16"/>
                <c:pt idx="0">
                  <c:v>17426</c:v>
                </c:pt>
                <c:pt idx="1">
                  <c:v>21732</c:v>
                </c:pt>
                <c:pt idx="2">
                  <c:v>19638</c:v>
                </c:pt>
                <c:pt idx="3">
                  <c:v>20008</c:v>
                </c:pt>
                <c:pt idx="4">
                  <c:v>21170</c:v>
                </c:pt>
                <c:pt idx="5">
                  <c:v>20443</c:v>
                </c:pt>
                <c:pt idx="6">
                  <c:v>19031</c:v>
                </c:pt>
                <c:pt idx="7">
                  <c:v>20953</c:v>
                </c:pt>
                <c:pt idx="8">
                  <c:v>17671</c:v>
                </c:pt>
                <c:pt idx="9">
                  <c:v>22091</c:v>
                </c:pt>
                <c:pt idx="10">
                  <c:v>22998</c:v>
                </c:pt>
                <c:pt idx="11">
                  <c:v>19587</c:v>
                </c:pt>
                <c:pt idx="12">
                  <c:v>18977</c:v>
                </c:pt>
                <c:pt idx="13" formatCode="#,##0">
                  <c:v>20546</c:v>
                </c:pt>
                <c:pt idx="14" formatCode="#,##0">
                  <c:v>19800</c:v>
                </c:pt>
                <c:pt idx="15" formatCode="#,##0">
                  <c:v>16500</c:v>
                </c:pt>
              </c:numCache>
            </c:numRef>
          </c:val>
          <c:extLst>
            <c:ext xmlns:c16="http://schemas.microsoft.com/office/drawing/2014/chart" uri="{C3380CC4-5D6E-409C-BE32-E72D297353CC}">
              <c16:uniqueId val="{00000000-B1C6-433E-8DDA-C6DB520BBAEE}"/>
            </c:ext>
          </c:extLst>
        </c:ser>
        <c:ser>
          <c:idx val="1"/>
          <c:order val="1"/>
          <c:tx>
            <c:strRef>
              <c:f>Sheet1!$A$3</c:f>
              <c:strCache>
                <c:ptCount val="1"/>
                <c:pt idx="0">
                  <c:v>Wind (offshore)</c:v>
                </c:pt>
              </c:strCache>
            </c:strRef>
          </c:tx>
          <c:spPr>
            <a:solidFill>
              <a:srgbClr val="0B78A3"/>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Sheet1!$B$3:$AD$3</c:f>
              <c:numCache>
                <c:formatCode>0</c:formatCode>
                <c:ptCount val="16"/>
                <c:pt idx="0">
                  <c:v>0</c:v>
                </c:pt>
                <c:pt idx="1">
                  <c:v>0</c:v>
                </c:pt>
                <c:pt idx="2">
                  <c:v>0</c:v>
                </c:pt>
                <c:pt idx="3">
                  <c:v>0</c:v>
                </c:pt>
                <c:pt idx="4">
                  <c:v>0</c:v>
                </c:pt>
                <c:pt idx="5">
                  <c:v>0</c:v>
                </c:pt>
                <c:pt idx="6">
                  <c:v>38</c:v>
                </c:pt>
                <c:pt idx="7">
                  <c:v>176</c:v>
                </c:pt>
                <c:pt idx="8">
                  <c:v>577</c:v>
                </c:pt>
                <c:pt idx="9">
                  <c:v>732</c:v>
                </c:pt>
                <c:pt idx="10">
                  <c:v>918</c:v>
                </c:pt>
                <c:pt idx="11">
                  <c:v>1471</c:v>
                </c:pt>
                <c:pt idx="12">
                  <c:v>8284</c:v>
                </c:pt>
                <c:pt idx="13" formatCode="#,##0">
                  <c:v>12274</c:v>
                </c:pt>
                <c:pt idx="14" formatCode="#,##0">
                  <c:v>17947</c:v>
                </c:pt>
                <c:pt idx="15" formatCode="#,##0">
                  <c:v>19300</c:v>
                </c:pt>
              </c:numCache>
            </c:numRef>
          </c:val>
          <c:extLst>
            <c:ext xmlns:c16="http://schemas.microsoft.com/office/drawing/2014/chart" uri="{C3380CC4-5D6E-409C-BE32-E72D297353CC}">
              <c16:uniqueId val="{00000001-B1C6-433E-8DDA-C6DB520BBAEE}"/>
            </c:ext>
          </c:extLst>
        </c:ser>
        <c:ser>
          <c:idx val="2"/>
          <c:order val="2"/>
          <c:tx>
            <c:strRef>
              <c:f>Sheet1!$A$4</c:f>
              <c:strCache>
                <c:ptCount val="1"/>
                <c:pt idx="0">
                  <c:v>Wind (onshore)</c:v>
                </c:pt>
              </c:strCache>
            </c:strRef>
          </c:tx>
          <c:spPr>
            <a:solidFill>
              <a:srgbClr val="004E80"/>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Sheet1!$B$4:$AD$4</c:f>
              <c:numCache>
                <c:formatCode>0</c:formatCode>
                <c:ptCount val="16"/>
                <c:pt idx="0">
                  <c:v>71</c:v>
                </c:pt>
                <c:pt idx="1">
                  <c:v>9513</c:v>
                </c:pt>
                <c:pt idx="2">
                  <c:v>27229</c:v>
                </c:pt>
                <c:pt idx="3">
                  <c:v>31324</c:v>
                </c:pt>
                <c:pt idx="4">
                  <c:v>40507</c:v>
                </c:pt>
                <c:pt idx="5">
                  <c:v>41385</c:v>
                </c:pt>
                <c:pt idx="6">
                  <c:v>39382</c:v>
                </c:pt>
                <c:pt idx="7">
                  <c:v>38371</c:v>
                </c:pt>
                <c:pt idx="8">
                  <c:v>49280</c:v>
                </c:pt>
                <c:pt idx="9">
                  <c:v>50948</c:v>
                </c:pt>
                <c:pt idx="10">
                  <c:v>51819</c:v>
                </c:pt>
                <c:pt idx="11">
                  <c:v>57026</c:v>
                </c:pt>
                <c:pt idx="12">
                  <c:v>72340</c:v>
                </c:pt>
                <c:pt idx="13" formatCode="#,##0">
                  <c:v>67650</c:v>
                </c:pt>
                <c:pt idx="14" formatCode="#,##0">
                  <c:v>88667</c:v>
                </c:pt>
                <c:pt idx="15" formatCode="#,##0">
                  <c:v>92200</c:v>
                </c:pt>
              </c:numCache>
            </c:numRef>
          </c:val>
          <c:extLst>
            <c:ext xmlns:c16="http://schemas.microsoft.com/office/drawing/2014/chart" uri="{C3380CC4-5D6E-409C-BE32-E72D297353CC}">
              <c16:uniqueId val="{00000002-B1C6-433E-8DDA-C6DB520BBAEE}"/>
            </c:ext>
          </c:extLst>
        </c:ser>
        <c:ser>
          <c:idx val="3"/>
          <c:order val="3"/>
          <c:tx>
            <c:strRef>
              <c:f>Sheet1!$A$5</c:f>
              <c:strCache>
                <c:ptCount val="1"/>
                <c:pt idx="0">
                  <c:v>Photovoltaics</c:v>
                </c:pt>
              </c:strCache>
            </c:strRef>
          </c:tx>
          <c:spPr>
            <a:solidFill>
              <a:srgbClr val="FFFF00"/>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Sheet1!$B$5:$AD$5</c:f>
              <c:numCache>
                <c:formatCode>0</c:formatCode>
                <c:ptCount val="16"/>
                <c:pt idx="0">
                  <c:v>1</c:v>
                </c:pt>
                <c:pt idx="1">
                  <c:v>60</c:v>
                </c:pt>
                <c:pt idx="2">
                  <c:v>1282</c:v>
                </c:pt>
                <c:pt idx="3">
                  <c:v>2220</c:v>
                </c:pt>
                <c:pt idx="4">
                  <c:v>3075</c:v>
                </c:pt>
                <c:pt idx="5">
                  <c:v>4420</c:v>
                </c:pt>
                <c:pt idx="6">
                  <c:v>6583</c:v>
                </c:pt>
                <c:pt idx="7">
                  <c:v>11729</c:v>
                </c:pt>
                <c:pt idx="8">
                  <c:v>19599</c:v>
                </c:pt>
                <c:pt idx="9">
                  <c:v>26380</c:v>
                </c:pt>
                <c:pt idx="10">
                  <c:v>31010</c:v>
                </c:pt>
                <c:pt idx="11">
                  <c:v>36056</c:v>
                </c:pt>
                <c:pt idx="12">
                  <c:v>38726</c:v>
                </c:pt>
                <c:pt idx="13" formatCode="#,##0">
                  <c:v>38098</c:v>
                </c:pt>
                <c:pt idx="14" formatCode="#,##0">
                  <c:v>39895</c:v>
                </c:pt>
                <c:pt idx="15" formatCode="#,##0">
                  <c:v>46200</c:v>
                </c:pt>
              </c:numCache>
            </c:numRef>
          </c:val>
          <c:extLst>
            <c:ext xmlns:c16="http://schemas.microsoft.com/office/drawing/2014/chart" uri="{C3380CC4-5D6E-409C-BE32-E72D297353CC}">
              <c16:uniqueId val="{00000003-B1C6-433E-8DDA-C6DB520BBAEE}"/>
            </c:ext>
          </c:extLst>
        </c:ser>
        <c:ser>
          <c:idx val="4"/>
          <c:order val="4"/>
          <c:tx>
            <c:strRef>
              <c:f>Sheet1!$A$6</c:f>
              <c:strCache>
                <c:ptCount val="1"/>
                <c:pt idx="0">
                  <c:v>Biomass</c:v>
                </c:pt>
              </c:strCache>
            </c:strRef>
          </c:tx>
          <c:spPr>
            <a:solidFill>
              <a:srgbClr val="76B31E"/>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Sheet1!$B$6:$AD$6</c:f>
              <c:numCache>
                <c:formatCode>0</c:formatCode>
                <c:ptCount val="16"/>
                <c:pt idx="0">
                  <c:v>1435</c:v>
                </c:pt>
                <c:pt idx="1">
                  <c:v>4731</c:v>
                </c:pt>
                <c:pt idx="2">
                  <c:v>14354</c:v>
                </c:pt>
                <c:pt idx="3">
                  <c:v>18700</c:v>
                </c:pt>
                <c:pt idx="4">
                  <c:v>24363</c:v>
                </c:pt>
                <c:pt idx="5">
                  <c:v>27792</c:v>
                </c:pt>
                <c:pt idx="6">
                  <c:v>30657</c:v>
                </c:pt>
                <c:pt idx="7">
                  <c:v>33925</c:v>
                </c:pt>
                <c:pt idx="8">
                  <c:v>36891</c:v>
                </c:pt>
                <c:pt idx="9">
                  <c:v>43217</c:v>
                </c:pt>
                <c:pt idx="10">
                  <c:v>45528</c:v>
                </c:pt>
                <c:pt idx="11">
                  <c:v>48301</c:v>
                </c:pt>
                <c:pt idx="12">
                  <c:v>50341</c:v>
                </c:pt>
                <c:pt idx="13" formatCode="#,##0">
                  <c:v>50926</c:v>
                </c:pt>
                <c:pt idx="14" formatCode="#,##0">
                  <c:v>51393</c:v>
                </c:pt>
                <c:pt idx="15" formatCode="#,##0">
                  <c:v>51800</c:v>
                </c:pt>
              </c:numCache>
            </c:numRef>
          </c:val>
          <c:extLst>
            <c:ext xmlns:c16="http://schemas.microsoft.com/office/drawing/2014/chart" uri="{C3380CC4-5D6E-409C-BE32-E72D297353CC}">
              <c16:uniqueId val="{00000004-B1C6-433E-8DDA-C6DB520BBAEE}"/>
            </c:ext>
          </c:extLst>
        </c:ser>
        <c:ser>
          <c:idx val="5"/>
          <c:order val="5"/>
          <c:tx>
            <c:strRef>
              <c:f>Sheet1!$A$7</c:f>
              <c:strCache>
                <c:ptCount val="1"/>
                <c:pt idx="0">
                  <c:v>Geothermal</c:v>
                </c:pt>
              </c:strCache>
            </c:strRef>
          </c:tx>
          <c:spPr>
            <a:solidFill>
              <a:srgbClr val="C00000"/>
            </a:solidFill>
            <a:ln>
              <a:noFill/>
            </a:ln>
            <a:effectLst/>
          </c:spPr>
          <c:invertIfNegative val="0"/>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Sheet1!$B$7:$AD$7</c:f>
              <c:numCache>
                <c:formatCode>0</c:formatCode>
                <c:ptCount val="16"/>
                <c:pt idx="0">
                  <c:v>0</c:v>
                </c:pt>
                <c:pt idx="1">
                  <c:v>0</c:v>
                </c:pt>
                <c:pt idx="2">
                  <c:v>0.2</c:v>
                </c:pt>
                <c:pt idx="3">
                  <c:v>0.4</c:v>
                </c:pt>
                <c:pt idx="4">
                  <c:v>0.4</c:v>
                </c:pt>
                <c:pt idx="5">
                  <c:v>18</c:v>
                </c:pt>
                <c:pt idx="6">
                  <c:v>19</c:v>
                </c:pt>
                <c:pt idx="7">
                  <c:v>28</c:v>
                </c:pt>
                <c:pt idx="8">
                  <c:v>19</c:v>
                </c:pt>
                <c:pt idx="9">
                  <c:v>25</c:v>
                </c:pt>
                <c:pt idx="10">
                  <c:v>80</c:v>
                </c:pt>
                <c:pt idx="11">
                  <c:v>98</c:v>
                </c:pt>
                <c:pt idx="12">
                  <c:v>133</c:v>
                </c:pt>
                <c:pt idx="13" formatCode="#,##0">
                  <c:v>175</c:v>
                </c:pt>
                <c:pt idx="14" formatCode="#,##0">
                  <c:v>155</c:v>
                </c:pt>
                <c:pt idx="15" formatCode="#,##0">
                  <c:v>150</c:v>
                </c:pt>
              </c:numCache>
            </c:numRef>
          </c:val>
          <c:extLst>
            <c:ext xmlns:c16="http://schemas.microsoft.com/office/drawing/2014/chart" uri="{C3380CC4-5D6E-409C-BE32-E72D297353CC}">
              <c16:uniqueId val="{00000020-B1C6-433E-8DDA-C6DB520BBAEE}"/>
            </c:ext>
          </c:extLst>
        </c:ser>
        <c:dLbls>
          <c:showLegendKey val="0"/>
          <c:showVal val="0"/>
          <c:showCatName val="0"/>
          <c:showSerName val="0"/>
          <c:showPercent val="0"/>
          <c:showBubbleSize val="0"/>
        </c:dLbls>
        <c:gapWidth val="150"/>
        <c:overlap val="100"/>
        <c:axId val="379607600"/>
        <c:axId val="379607992"/>
      </c:barChart>
      <c:lineChart>
        <c:grouping val="standard"/>
        <c:varyColors val="0"/>
        <c:ser>
          <c:idx val="6"/>
          <c:order val="6"/>
          <c:tx>
            <c:strRef>
              <c:f>Sheet1!$A$8</c:f>
              <c:strCache>
                <c:ptCount val="1"/>
              </c:strCache>
            </c:strRef>
          </c:tx>
          <c:spPr>
            <a:ln w="25400" cap="rnd">
              <a:noFill/>
              <a:round/>
            </a:ln>
            <a:effectLst/>
          </c:spPr>
          <c:marker>
            <c:symbol val="none"/>
          </c:marker>
          <c:dLbls>
            <c:dLbl>
              <c:idx val="16"/>
              <c:layout>
                <c:manualLayout>
                  <c:x val="-2.9977869986168849E-2"/>
                  <c:y val="-2.9122805807565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C3-44A9-828C-086528CF27F4}"/>
                </c:ext>
              </c:extLst>
            </c:dLbl>
            <c:dLbl>
              <c:idx val="17"/>
              <c:layout>
                <c:manualLayout>
                  <c:x val="-3.1771553711387734E-2"/>
                  <c:y val="-2.873731959737997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8D-46C1-9BD8-BDA6E72245C8}"/>
                </c:ext>
              </c:extLst>
            </c:dLbl>
            <c:dLbl>
              <c:idx val="19"/>
              <c:layout>
                <c:manualLayout>
                  <c:x val="-1.2245244348644725E-2"/>
                  <c:y val="-3.4035107078955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C3-44A9-828C-086528CF27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Sheet1!$B$1:$AD$1</c:f>
              <c:strCache>
                <c:ptCount val="16"/>
                <c:pt idx="0">
                  <c:v>1990</c:v>
                </c:pt>
                <c:pt idx="1">
                  <c:v>2000</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strCache>
            </c:strRef>
          </c:cat>
          <c:val>
            <c:numRef>
              <c:f>Sheet1!$B$8:$AD$8</c:f>
              <c:numCache>
                <c:formatCode>#,##0</c:formatCode>
                <c:ptCount val="16"/>
                <c:pt idx="0">
                  <c:v>18933</c:v>
                </c:pt>
                <c:pt idx="1">
                  <c:v>36036</c:v>
                </c:pt>
                <c:pt idx="2">
                  <c:v>62503.199999999997</c:v>
                </c:pt>
                <c:pt idx="3">
                  <c:v>72252.399999999994</c:v>
                </c:pt>
                <c:pt idx="4">
                  <c:v>89115.4</c:v>
                </c:pt>
                <c:pt idx="5">
                  <c:v>94058</c:v>
                </c:pt>
                <c:pt idx="6">
                  <c:v>95710</c:v>
                </c:pt>
                <c:pt idx="7">
                  <c:v>105182</c:v>
                </c:pt>
                <c:pt idx="8">
                  <c:v>124037</c:v>
                </c:pt>
                <c:pt idx="9">
                  <c:v>143393</c:v>
                </c:pt>
                <c:pt idx="10">
                  <c:v>152353</c:v>
                </c:pt>
                <c:pt idx="11">
                  <c:v>162539</c:v>
                </c:pt>
                <c:pt idx="12">
                  <c:v>188801</c:v>
                </c:pt>
                <c:pt idx="13">
                  <c:v>189669</c:v>
                </c:pt>
                <c:pt idx="14">
                  <c:v>217857</c:v>
                </c:pt>
                <c:pt idx="15">
                  <c:v>226150</c:v>
                </c:pt>
              </c:numCache>
            </c:numRef>
          </c:val>
          <c:smooth val="0"/>
          <c:extLst>
            <c:ext xmlns:c16="http://schemas.microsoft.com/office/drawing/2014/chart" uri="{C3380CC4-5D6E-409C-BE32-E72D297353CC}">
              <c16:uniqueId val="{00000000-F76C-467F-A0AB-64A224037341}"/>
            </c:ext>
          </c:extLst>
        </c:ser>
        <c:dLbls>
          <c:showLegendKey val="0"/>
          <c:showVal val="0"/>
          <c:showCatName val="0"/>
          <c:showSerName val="0"/>
          <c:showPercent val="0"/>
          <c:showBubbleSize val="0"/>
        </c:dLbls>
        <c:marker val="1"/>
        <c:smooth val="0"/>
        <c:axId val="379607600"/>
        <c:axId val="379607992"/>
      </c:lineChart>
      <c:catAx>
        <c:axId val="379607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spcFirstLastPara="1" vertOverflow="ellipsis" wrap="square" anchor="ctr" anchorCtr="1"/>
          <a:lstStyle/>
          <a:p>
            <a:pPr algn="ctr">
              <a:defRPr lang="de-DE"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607992"/>
        <c:crosses val="autoZero"/>
        <c:auto val="1"/>
        <c:lblAlgn val="ctr"/>
        <c:lblOffset val="100"/>
        <c:noMultiLvlLbl val="0"/>
      </c:catAx>
      <c:valAx>
        <c:axId val="379607992"/>
        <c:scaling>
          <c:orientation val="minMax"/>
        </c:scaling>
        <c:delete val="0"/>
        <c:axPos val="l"/>
        <c:majorGridlines>
          <c:spPr>
            <a:ln w="12700" cap="flat" cmpd="sng" algn="ctr">
              <a:solidFill>
                <a:schemeClr val="bg1"/>
              </a:solidFill>
              <a:round/>
            </a:ln>
            <a:effectLst/>
          </c:spPr>
        </c:majorGridlines>
        <c:title>
          <c:tx>
            <c:rich>
              <a:bodyPr rot="-5400000" spcFirstLastPara="1" vertOverflow="ellipsis" vert="horz" wrap="square" anchor="ctr" anchorCtr="1"/>
              <a:lstStyle/>
              <a:p>
                <a:pPr algn="ctr">
                  <a:defRPr lang="en-US" sz="1197" b="0" i="0" u="none" strike="noStrike" kern="1200" baseline="0" noProof="0" dirty="0">
                    <a:solidFill>
                      <a:schemeClr val="tx1">
                        <a:lumMod val="65000"/>
                        <a:lumOff val="35000"/>
                      </a:schemeClr>
                    </a:solidFill>
                    <a:latin typeface="Arial" panose="020B0604020202020204" pitchFamily="34" charset="0"/>
                    <a:ea typeface="+mn-ea"/>
                    <a:cs typeface="Arial" panose="020B0604020202020204" pitchFamily="34" charset="0"/>
                  </a:defRPr>
                </a:pPr>
                <a:r>
                  <a:rPr lang="ru-RU" sz="1197" b="0" i="0" u="none" strike="noStrike" kern="1200" baseline="0" noProof="0" dirty="0">
                    <a:solidFill>
                      <a:schemeClr val="tx1">
                        <a:lumMod val="65000"/>
                        <a:lumOff val="35000"/>
                      </a:schemeClr>
                    </a:solidFill>
                    <a:latin typeface="Arial" panose="020B0604020202020204" pitchFamily="34" charset="0"/>
                    <a:ea typeface="+mn-ea"/>
                    <a:cs typeface="Arial" panose="020B0604020202020204" pitchFamily="34" charset="0"/>
                  </a:rPr>
                  <a:t>Валовое производство электроэнергии, </a:t>
                </a:r>
                <a:r>
                  <a:rPr lang="ru-RU" sz="1197" b="0" i="0" u="none" strike="noStrike" kern="1200" baseline="0" noProof="0" dirty="0" err="1">
                    <a:solidFill>
                      <a:schemeClr val="tx1">
                        <a:lumMod val="65000"/>
                        <a:lumOff val="35000"/>
                      </a:schemeClr>
                    </a:solidFill>
                    <a:latin typeface="Arial" panose="020B0604020202020204" pitchFamily="34" charset="0"/>
                    <a:ea typeface="+mn-ea"/>
                    <a:cs typeface="Arial" panose="020B0604020202020204" pitchFamily="34" charset="0"/>
                  </a:rPr>
                  <a:t>ТВт.ч</a:t>
                </a:r>
                <a:r>
                  <a:rPr lang="ru-RU" sz="1197" b="0" i="0" u="none" strike="noStrike" kern="1200" baseline="0" noProof="0" dirty="0">
                    <a:solidFill>
                      <a:schemeClr val="tx1">
                        <a:lumMod val="65000"/>
                        <a:lumOff val="35000"/>
                      </a:schemeClr>
                    </a:solidFill>
                    <a:latin typeface="Arial" panose="020B0604020202020204" pitchFamily="34" charset="0"/>
                    <a:ea typeface="+mn-ea"/>
                    <a:cs typeface="Arial" panose="020B0604020202020204" pitchFamily="34" charset="0"/>
                  </a:rPr>
                  <a:t>.</a:t>
                </a:r>
                <a:endParaRPr lang="en-US" sz="1197" b="0" i="0" u="none" strike="noStrike" kern="1200" baseline="0" noProof="0" dirty="0">
                  <a:solidFill>
                    <a:schemeClr val="tx1">
                      <a:lumMod val="65000"/>
                      <a:lumOff val="35000"/>
                    </a:schemeClr>
                  </a:solidFill>
                  <a:latin typeface="Arial" panose="020B0604020202020204" pitchFamily="34" charset="0"/>
                  <a:ea typeface="+mn-ea"/>
                  <a:cs typeface="Arial" panose="020B0604020202020204" pitchFamily="34" charset="0"/>
                </a:endParaRP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lgn="ctr">
              <a:defRPr lang="de-DE"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9607600"/>
        <c:crosses val="autoZero"/>
        <c:crossBetween val="between"/>
        <c:dispUnits>
          <c:builtInUnit val="thousands"/>
        </c:dispUnits>
      </c:valAx>
      <c:spPr>
        <a:gradFill>
          <a:gsLst>
            <a:gs pos="100000">
              <a:schemeClr val="bg1">
                <a:lumMod val="5000"/>
                <a:lumOff val="95000"/>
              </a:schemeClr>
            </a:gs>
            <a:gs pos="3000">
              <a:schemeClr val="accent1">
                <a:lumMod val="20000"/>
                <a:lumOff val="8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r"/>
      <c:layout>
        <c:manualLayout>
          <c:xMode val="edge"/>
          <c:yMode val="edge"/>
          <c:x val="0.4851062290777064"/>
          <c:y val="5.9781891163325954E-2"/>
          <c:w val="0.12463412712795943"/>
          <c:h val="0.37969998266745214"/>
        </c:manualLayout>
      </c:layout>
      <c:overlay val="0"/>
      <c:txPr>
        <a:bodyPr/>
        <a:lstStyle/>
        <a:p>
          <a:pPr>
            <a:defRPr sz="11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808474703284154E-2"/>
          <c:y val="5.1254468714595158E-2"/>
          <c:w val="0.53600491170285069"/>
          <c:h val="0.8974910625708096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D0-4609-8856-1C88CA12A24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DD0-4609-8856-1C88CA12A241}"/>
              </c:ext>
            </c:extLst>
          </c:dPt>
          <c:dPt>
            <c:idx val="2"/>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5-5DD0-4609-8856-1C88CA12A241}"/>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5DD0-4609-8856-1C88CA12A241}"/>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5DD0-4609-8856-1C88CA12A24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DD0-4609-8856-1C88CA12A241}"/>
              </c:ext>
            </c:extLst>
          </c:dPt>
          <c:dLbls>
            <c:dLbl>
              <c:idx val="0"/>
              <c:layout>
                <c:manualLayout>
                  <c:x val="4.3174604287572506E-3"/>
                  <c:y val="-1.887279792898198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6440295070285816E-2"/>
                      <c:h val="8.4290303549729662E-2"/>
                    </c:manualLayout>
                  </c15:layout>
                </c:ext>
                <c:ext xmlns:c16="http://schemas.microsoft.com/office/drawing/2014/chart" uri="{C3380CC4-5D6E-409C-BE32-E72D297353CC}">
                  <c16:uniqueId val="{00000001-5DD0-4609-8856-1C88CA12A241}"/>
                </c:ext>
              </c:extLst>
            </c:dLbl>
            <c:dLbl>
              <c:idx val="1"/>
              <c:layout>
                <c:manualLayout>
                  <c:x val="-4.7235474623199429E-2"/>
                  <c:y val="0.3462448998678934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D0-4609-8856-1C88CA12A241}"/>
                </c:ext>
              </c:extLst>
            </c:dLbl>
            <c:dLbl>
              <c:idx val="2"/>
              <c:layout>
                <c:manualLayout>
                  <c:x val="-5.8460132074322404E-3"/>
                  <c:y val="5.24659379751218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D0-4609-8856-1C88CA12A241}"/>
                </c:ext>
              </c:extLst>
            </c:dLbl>
            <c:dLbl>
              <c:idx val="3"/>
              <c:layout>
                <c:manualLayout>
                  <c:x val="-4.695796391178949E-3"/>
                  <c:y val="1.088454411541204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D0-4609-8856-1C88CA12A241}"/>
                </c:ext>
              </c:extLst>
            </c:dLbl>
            <c:dLbl>
              <c:idx val="4"/>
              <c:layout>
                <c:manualLayout>
                  <c:x val="1.6419452762328377E-3"/>
                  <c:y val="1.2039238308440311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2.9351353729203378E-2"/>
                      <c:h val="6.9527660544559666E-2"/>
                    </c:manualLayout>
                  </c15:layout>
                </c:ext>
                <c:ext xmlns:c16="http://schemas.microsoft.com/office/drawing/2014/chart" uri="{C3380CC4-5D6E-409C-BE32-E72D297353CC}">
                  <c16:uniqueId val="{00000009-5DD0-4609-8856-1C88CA12A241}"/>
                </c:ext>
              </c:extLst>
            </c:dLbl>
            <c:dLbl>
              <c:idx val="5"/>
              <c:layout>
                <c:manualLayout>
                  <c:x val="2.070387484178863E-4"/>
                  <c:y val="-1.447606508033327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6440295070285816E-2"/>
                      <c:h val="6.0992817770368239E-2"/>
                    </c:manualLayout>
                  </c15:layout>
                </c:ext>
                <c:ext xmlns:c16="http://schemas.microsoft.com/office/drawing/2014/chart" uri="{C3380CC4-5D6E-409C-BE32-E72D297353CC}">
                  <c16:uniqueId val="{0000000B-5DD0-4609-8856-1C88CA12A2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Лист3!$B$9:$B$14</c:f>
              <c:strCache>
                <c:ptCount val="6"/>
                <c:pt idx="0">
                  <c:v>ГЭС</c:v>
                </c:pt>
                <c:pt idx="1">
                  <c:v>Солнечная энергия</c:v>
                </c:pt>
                <c:pt idx="2">
                  <c:v>Ветровая энергия (на суше)</c:v>
                </c:pt>
                <c:pt idx="3">
                  <c:v>Ветровая энергия (в море)</c:v>
                </c:pt>
                <c:pt idx="4">
                  <c:v>Биомасса</c:v>
                </c:pt>
                <c:pt idx="5">
                  <c:v>Прочие</c:v>
                </c:pt>
              </c:strCache>
            </c:strRef>
          </c:cat>
          <c:val>
            <c:numRef>
              <c:f>Лист3!$C$9:$C$14</c:f>
              <c:numCache>
                <c:formatCode>General</c:formatCode>
                <c:ptCount val="6"/>
                <c:pt idx="0">
                  <c:v>6</c:v>
                </c:pt>
                <c:pt idx="1">
                  <c:v>91</c:v>
                </c:pt>
                <c:pt idx="2">
                  <c:v>82</c:v>
                </c:pt>
                <c:pt idx="3">
                  <c:v>17</c:v>
                </c:pt>
                <c:pt idx="4">
                  <c:v>6</c:v>
                </c:pt>
                <c:pt idx="5">
                  <c:v>1</c:v>
                </c:pt>
              </c:numCache>
            </c:numRef>
          </c:val>
          <c:extLst>
            <c:ext xmlns:c16="http://schemas.microsoft.com/office/drawing/2014/chart" uri="{C3380CC4-5D6E-409C-BE32-E72D297353CC}">
              <c16:uniqueId val="{0000000C-5DD0-4609-8856-1C88CA12A241}"/>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A3C3-4143-A083-AA370078FEDD}"/>
              </c:ext>
            </c:extLst>
          </c:dPt>
          <c:dPt>
            <c:idx val="1"/>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3-A3C3-4143-A083-AA370078FEDD}"/>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3C3-4143-A083-AA370078FE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3C3-4143-A083-AA370078FEDD}"/>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A3C3-4143-A083-AA370078FEDD}"/>
              </c:ext>
            </c:extLst>
          </c:dPt>
          <c:dLbls>
            <c:dLbl>
              <c:idx val="0"/>
              <c:layout>
                <c:manualLayout>
                  <c:x val="5.5611970323350768E-3"/>
                  <c:y val="-9.7306477500685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C3-4143-A083-AA370078FEDD}"/>
                </c:ext>
              </c:extLst>
            </c:dLbl>
            <c:dLbl>
              <c:idx val="1"/>
              <c:layout>
                <c:manualLayout>
                  <c:x val="4.445848610204315E-2"/>
                  <c:y val="-0.101952941925414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C3-4143-A083-AA370078FEDD}"/>
                </c:ext>
              </c:extLst>
            </c:dLbl>
            <c:dLbl>
              <c:idx val="2"/>
              <c:layout>
                <c:manualLayout>
                  <c:x val="7.2250458798755066E-2"/>
                  <c:y val="-9.27441616442776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C3-4143-A083-AA370078FEDD}"/>
                </c:ext>
              </c:extLst>
            </c:dLbl>
            <c:dLbl>
              <c:idx val="3"/>
              <c:layout>
                <c:manualLayout>
                  <c:x val="8.0580869219475049E-2"/>
                  <c:y val="-1.8569027985252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C3-4143-A083-AA370078FEDD}"/>
                </c:ext>
              </c:extLst>
            </c:dLbl>
            <c:dLbl>
              <c:idx val="4"/>
              <c:layout>
                <c:manualLayout>
                  <c:x val="-0.13059223245278129"/>
                  <c:y val="-0.1018014745024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C3-4143-A083-AA370078FED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Лист3!$B$4:$B$8</c:f>
              <c:strCache>
                <c:ptCount val="5"/>
                <c:pt idx="0">
                  <c:v>Бурый уголь</c:v>
                </c:pt>
                <c:pt idx="1">
                  <c:v>Каменный уголь</c:v>
                </c:pt>
                <c:pt idx="2">
                  <c:v>Природный газ</c:v>
                </c:pt>
                <c:pt idx="3">
                  <c:v>Прочие традиционные</c:v>
                </c:pt>
                <c:pt idx="4">
                  <c:v>ВИЭ</c:v>
                </c:pt>
              </c:strCache>
            </c:strRef>
          </c:cat>
          <c:val>
            <c:numRef>
              <c:f>Лист3!$C$4:$C$8</c:f>
              <c:numCache>
                <c:formatCode>General</c:formatCode>
                <c:ptCount val="5"/>
                <c:pt idx="0">
                  <c:v>9</c:v>
                </c:pt>
                <c:pt idx="1">
                  <c:v>10</c:v>
                </c:pt>
                <c:pt idx="2">
                  <c:v>35</c:v>
                </c:pt>
                <c:pt idx="3">
                  <c:v>19</c:v>
                </c:pt>
                <c:pt idx="4">
                  <c:v>203</c:v>
                </c:pt>
              </c:numCache>
            </c:numRef>
          </c:val>
          <c:extLst>
            <c:ext xmlns:c16="http://schemas.microsoft.com/office/drawing/2014/chart" uri="{C3380CC4-5D6E-409C-BE32-E72D297353CC}">
              <c16:uniqueId val="{0000000A-A3C3-4143-A083-AA370078FEDD}"/>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0.689</cdr:x>
      <cdr:y>0.34048</cdr:y>
    </cdr:from>
    <cdr:to>
      <cdr:x>0.72252</cdr:x>
      <cdr:y>0.37712</cdr:y>
    </cdr:to>
    <cdr:cxnSp macro="">
      <cdr:nvCxnSpPr>
        <cdr:cNvPr id="3" name="Straight Arrow Connector 11">
          <a:extLst xmlns:a="http://schemas.openxmlformats.org/drawingml/2006/main">
            <a:ext uri="{FF2B5EF4-FFF2-40B4-BE49-F238E27FC236}">
              <a16:creationId xmlns:a16="http://schemas.microsoft.com/office/drawing/2014/main" id="{78C69921-55AC-4FA8-8A12-329AC5F1BDC3}"/>
            </a:ext>
          </a:extLst>
        </cdr:cNvPr>
        <cdr:cNvCxnSpPr/>
      </cdr:nvCxnSpPr>
      <cdr:spPr>
        <a:xfrm xmlns:a="http://schemas.openxmlformats.org/drawingml/2006/main">
          <a:off x="6300192" y="1338290"/>
          <a:ext cx="306496" cy="144016"/>
        </a:xfrm>
        <a:prstGeom xmlns:a="http://schemas.openxmlformats.org/drawingml/2006/main" prst="straightConnector1">
          <a:avLst/>
        </a:prstGeom>
        <a:ln xmlns:a="http://schemas.openxmlformats.org/drawingml/2006/main" w="15875">
          <a:solidFill>
            <a:srgbClr val="C00000"/>
          </a:solidFill>
          <a:prstDash val="sys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0.85437</cdr:x>
      <cdr:y>0.32216</cdr:y>
    </cdr:from>
    <cdr:to>
      <cdr:x>0.98037</cdr:x>
      <cdr:y>0.37712</cdr:y>
    </cdr:to>
    <cdr:sp macro="" textlink="">
      <cdr:nvSpPr>
        <cdr:cNvPr id="2" name="Прямоугольник 1">
          <a:extLst xmlns:a="http://schemas.openxmlformats.org/drawingml/2006/main">
            <a:ext uri="{FF2B5EF4-FFF2-40B4-BE49-F238E27FC236}">
              <a16:creationId xmlns:a16="http://schemas.microsoft.com/office/drawing/2014/main" id="{59651D66-B3F9-4AC4-97C2-5BD6AA86E4DB}"/>
            </a:ext>
          </a:extLst>
        </cdr:cNvPr>
        <cdr:cNvSpPr/>
      </cdr:nvSpPr>
      <cdr:spPr>
        <a:xfrm xmlns:a="http://schemas.openxmlformats.org/drawingml/2006/main">
          <a:off x="7812359" y="1266282"/>
          <a:ext cx="1152128"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err="1">
              <a:solidFill>
                <a:schemeClr val="tx1"/>
              </a:solidFill>
            </a:rPr>
            <a:t>Пром-ность</a:t>
          </a:r>
          <a:endParaRPr lang="en-US" sz="1000" dirty="0">
            <a:solidFill>
              <a:schemeClr val="tx1"/>
            </a:solidFill>
          </a:endParaRPr>
        </a:p>
      </cdr:txBody>
    </cdr:sp>
  </cdr:relSizeAnchor>
  <cdr:relSizeAnchor xmlns:cdr="http://schemas.openxmlformats.org/drawingml/2006/chartDrawing">
    <cdr:from>
      <cdr:x>0.85395</cdr:x>
      <cdr:y>0.42777</cdr:y>
    </cdr:from>
    <cdr:to>
      <cdr:x>0.97995</cdr:x>
      <cdr:y>0.48273</cdr:y>
    </cdr:to>
    <cdr:sp macro="" textlink="">
      <cdr:nvSpPr>
        <cdr:cNvPr id="4" name="Прямоугольник 3">
          <a:extLst xmlns:a="http://schemas.openxmlformats.org/drawingml/2006/main">
            <a:ext uri="{FF2B5EF4-FFF2-40B4-BE49-F238E27FC236}">
              <a16:creationId xmlns:a16="http://schemas.microsoft.com/office/drawing/2014/main" id="{AD5CA284-1FF6-4C61-A433-BE5D7508BF07}"/>
            </a:ext>
          </a:extLst>
        </cdr:cNvPr>
        <cdr:cNvSpPr/>
      </cdr:nvSpPr>
      <cdr:spPr>
        <a:xfrm xmlns:a="http://schemas.openxmlformats.org/drawingml/2006/main">
          <a:off x="7808499" y="1681376"/>
          <a:ext cx="1152128"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a:solidFill>
                <a:schemeClr val="tx1"/>
              </a:solidFill>
            </a:rPr>
            <a:t>Население</a:t>
          </a:r>
          <a:endParaRPr lang="en-US" sz="1000" dirty="0">
            <a:solidFill>
              <a:schemeClr val="tx1"/>
            </a:solidFill>
          </a:endParaRPr>
        </a:p>
      </cdr:txBody>
    </cdr:sp>
  </cdr:relSizeAnchor>
  <cdr:relSizeAnchor xmlns:cdr="http://schemas.openxmlformats.org/drawingml/2006/chartDrawing">
    <cdr:from>
      <cdr:x>0.85385</cdr:x>
      <cdr:y>0.52707</cdr:y>
    </cdr:from>
    <cdr:to>
      <cdr:x>0.97985</cdr:x>
      <cdr:y>0.61528</cdr:y>
    </cdr:to>
    <cdr:sp macro="" textlink="">
      <cdr:nvSpPr>
        <cdr:cNvPr id="5" name="Прямоугольник 4">
          <a:extLst xmlns:a="http://schemas.openxmlformats.org/drawingml/2006/main">
            <a:ext uri="{FF2B5EF4-FFF2-40B4-BE49-F238E27FC236}">
              <a16:creationId xmlns:a16="http://schemas.microsoft.com/office/drawing/2014/main" id="{849A0FA9-8E32-492B-A452-F864A72877A0}"/>
            </a:ext>
          </a:extLst>
        </cdr:cNvPr>
        <cdr:cNvSpPr/>
      </cdr:nvSpPr>
      <cdr:spPr>
        <a:xfrm xmlns:a="http://schemas.openxmlformats.org/drawingml/2006/main">
          <a:off x="7807596" y="2071704"/>
          <a:ext cx="1152128" cy="34670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a:solidFill>
                <a:schemeClr val="tx1"/>
              </a:solidFill>
            </a:rPr>
            <a:t>Коммерческий сектор</a:t>
          </a:r>
          <a:endParaRPr lang="en-US" sz="1000" dirty="0">
            <a:solidFill>
              <a:schemeClr val="tx1"/>
            </a:solidFill>
          </a:endParaRPr>
        </a:p>
      </cdr:txBody>
    </cdr:sp>
  </cdr:relSizeAnchor>
  <cdr:relSizeAnchor xmlns:cdr="http://schemas.openxmlformats.org/drawingml/2006/chartDrawing">
    <cdr:from>
      <cdr:x>0.85333</cdr:x>
      <cdr:y>0.63535</cdr:y>
    </cdr:from>
    <cdr:to>
      <cdr:x>0.97933</cdr:x>
      <cdr:y>0.69031</cdr:y>
    </cdr:to>
    <cdr:sp macro="" textlink="">
      <cdr:nvSpPr>
        <cdr:cNvPr id="6" name="Прямоугольник 5">
          <a:extLst xmlns:a="http://schemas.openxmlformats.org/drawingml/2006/main">
            <a:ext uri="{FF2B5EF4-FFF2-40B4-BE49-F238E27FC236}">
              <a16:creationId xmlns:a16="http://schemas.microsoft.com/office/drawing/2014/main" id="{90E93870-0CE1-4D5A-83A8-078D400C2C7E}"/>
            </a:ext>
          </a:extLst>
        </cdr:cNvPr>
        <cdr:cNvSpPr/>
      </cdr:nvSpPr>
      <cdr:spPr>
        <a:xfrm xmlns:a="http://schemas.openxmlformats.org/drawingml/2006/main">
          <a:off x="7802834" y="2497275"/>
          <a:ext cx="1152128"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a:solidFill>
                <a:schemeClr val="tx1"/>
              </a:solidFill>
            </a:rPr>
            <a:t>Транспорт</a:t>
          </a:r>
          <a:endParaRPr lang="en-US" sz="1000" dirty="0">
            <a:solidFill>
              <a:schemeClr val="tx1"/>
            </a:solidFill>
          </a:endParaRPr>
        </a:p>
      </cdr:txBody>
    </cdr:sp>
  </cdr:relSizeAnchor>
  <cdr:relSizeAnchor xmlns:cdr="http://schemas.openxmlformats.org/drawingml/2006/chartDrawing">
    <cdr:from>
      <cdr:x>0.85333</cdr:x>
      <cdr:y>0.73674</cdr:y>
    </cdr:from>
    <cdr:to>
      <cdr:x>0.97933</cdr:x>
      <cdr:y>0.7917</cdr:y>
    </cdr:to>
    <cdr:sp macro="" textlink="">
      <cdr:nvSpPr>
        <cdr:cNvPr id="7" name="Прямоугольник 6">
          <a:extLst xmlns:a="http://schemas.openxmlformats.org/drawingml/2006/main">
            <a:ext uri="{FF2B5EF4-FFF2-40B4-BE49-F238E27FC236}">
              <a16:creationId xmlns:a16="http://schemas.microsoft.com/office/drawing/2014/main" id="{C32CD491-4412-4C1A-86C2-AFB74F3B5E25}"/>
            </a:ext>
          </a:extLst>
        </cdr:cNvPr>
        <cdr:cNvSpPr/>
      </cdr:nvSpPr>
      <cdr:spPr>
        <a:xfrm xmlns:a="http://schemas.openxmlformats.org/drawingml/2006/main">
          <a:off x="7802834" y="2895797"/>
          <a:ext cx="1152128"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a:solidFill>
                <a:schemeClr val="tx1"/>
              </a:solidFill>
            </a:rPr>
            <a:t>Энергетика</a:t>
          </a:r>
          <a:endParaRPr lang="en-US" sz="1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0.38975</cdr:x>
      <cdr:y>0.29655</cdr:y>
    </cdr:from>
    <cdr:to>
      <cdr:x>0.45263</cdr:x>
      <cdr:y>0.37132</cdr:y>
    </cdr:to>
    <cdr:sp macro="" textlink="">
      <cdr:nvSpPr>
        <cdr:cNvPr id="3" name="Textfeld 14"/>
        <cdr:cNvSpPr txBox="1"/>
      </cdr:nvSpPr>
      <cdr:spPr>
        <a:xfrm xmlns:a="http://schemas.openxmlformats.org/drawingml/2006/main">
          <a:off x="3563888" y="1096737"/>
          <a:ext cx="574975" cy="2765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128,6</a:t>
          </a:r>
        </a:p>
      </cdr:txBody>
    </cdr:sp>
  </cdr:relSizeAnchor>
  <cdr:relSizeAnchor xmlns:cdr="http://schemas.openxmlformats.org/drawingml/2006/chartDrawing">
    <cdr:from>
      <cdr:x>0.55512</cdr:x>
      <cdr:y>0.22731</cdr:y>
    </cdr:from>
    <cdr:to>
      <cdr:x>0.618</cdr:x>
      <cdr:y>0.30208</cdr:y>
    </cdr:to>
    <cdr:sp macro="" textlink="">
      <cdr:nvSpPr>
        <cdr:cNvPr id="4" name="Textfeld 14"/>
        <cdr:cNvSpPr txBox="1"/>
      </cdr:nvSpPr>
      <cdr:spPr>
        <a:xfrm xmlns:a="http://schemas.openxmlformats.org/drawingml/2006/main">
          <a:off x="5076056" y="840681"/>
          <a:ext cx="574974" cy="2765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140,4</a:t>
          </a:r>
        </a:p>
      </cdr:txBody>
    </cdr:sp>
  </cdr:relSizeAnchor>
  <cdr:relSizeAnchor xmlns:cdr="http://schemas.openxmlformats.org/drawingml/2006/chartDrawing">
    <cdr:from>
      <cdr:x>0.5</cdr:x>
      <cdr:y>0.23295</cdr:y>
    </cdr:from>
    <cdr:to>
      <cdr:x>0.56289</cdr:x>
      <cdr:y>0.30772</cdr:y>
    </cdr:to>
    <cdr:sp macro="" textlink="">
      <cdr:nvSpPr>
        <cdr:cNvPr id="5" name="Textfeld 14"/>
        <cdr:cNvSpPr txBox="1"/>
      </cdr:nvSpPr>
      <cdr:spPr>
        <a:xfrm xmlns:a="http://schemas.openxmlformats.org/drawingml/2006/main">
          <a:off x="4571999" y="861517"/>
          <a:ext cx="575066" cy="27652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138,0</a:t>
          </a:r>
        </a:p>
      </cdr:txBody>
    </cdr:sp>
  </cdr:relSizeAnchor>
  <cdr:relSizeAnchor xmlns:cdr="http://schemas.openxmlformats.org/drawingml/2006/chartDrawing">
    <cdr:from>
      <cdr:x>0.44519</cdr:x>
      <cdr:y>0.27469</cdr:y>
    </cdr:from>
    <cdr:to>
      <cdr:x>0.50807</cdr:x>
      <cdr:y>0.34947</cdr:y>
    </cdr:to>
    <cdr:sp macro="" textlink="">
      <cdr:nvSpPr>
        <cdr:cNvPr id="6" name="Textfeld 14"/>
        <cdr:cNvSpPr txBox="1"/>
      </cdr:nvSpPr>
      <cdr:spPr>
        <a:xfrm xmlns:a="http://schemas.openxmlformats.org/drawingml/2006/main">
          <a:off x="4070843" y="1015900"/>
          <a:ext cx="574974" cy="2765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132,8</a:t>
          </a:r>
        </a:p>
      </cdr:txBody>
    </cdr:sp>
  </cdr:relSizeAnchor>
  <cdr:relSizeAnchor xmlns:cdr="http://schemas.openxmlformats.org/drawingml/2006/chartDrawing">
    <cdr:from>
      <cdr:x>0.66537</cdr:x>
      <cdr:y>0.17642</cdr:y>
    </cdr:from>
    <cdr:to>
      <cdr:x>0.72825</cdr:x>
      <cdr:y>0.2512</cdr:y>
    </cdr:to>
    <cdr:sp macro="" textlink="">
      <cdr:nvSpPr>
        <cdr:cNvPr id="7" name="Textfeld 14"/>
        <cdr:cNvSpPr txBox="1"/>
      </cdr:nvSpPr>
      <cdr:spPr>
        <a:xfrm xmlns:a="http://schemas.openxmlformats.org/drawingml/2006/main">
          <a:off x="6084168" y="652471"/>
          <a:ext cx="574975" cy="2765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158,6</a:t>
          </a:r>
        </a:p>
      </cdr:txBody>
    </cdr:sp>
  </cdr:relSizeAnchor>
  <cdr:relSizeAnchor xmlns:cdr="http://schemas.openxmlformats.org/drawingml/2006/chartDrawing">
    <cdr:from>
      <cdr:x>0.61025</cdr:x>
      <cdr:y>0.20008</cdr:y>
    </cdr:from>
    <cdr:to>
      <cdr:x>0.67313</cdr:x>
      <cdr:y>0.27486</cdr:y>
    </cdr:to>
    <cdr:sp macro="" textlink="">
      <cdr:nvSpPr>
        <cdr:cNvPr id="8" name="Textfeld 14"/>
        <cdr:cNvSpPr txBox="1"/>
      </cdr:nvSpPr>
      <cdr:spPr>
        <a:xfrm xmlns:a="http://schemas.openxmlformats.org/drawingml/2006/main">
          <a:off x="5580112" y="739946"/>
          <a:ext cx="574974" cy="2765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97" dirty="0">
              <a:latin typeface="Arial" panose="020B0604020202020204" pitchFamily="34" charset="0"/>
              <a:cs typeface="Arial" panose="020B0604020202020204" pitchFamily="34" charset="0"/>
            </a:rPr>
            <a:t>157,9</a:t>
          </a:r>
        </a:p>
      </cdr:txBody>
    </cdr:sp>
  </cdr:relSizeAnchor>
  <cdr:relSizeAnchor xmlns:cdr="http://schemas.openxmlformats.org/drawingml/2006/chartDrawing">
    <cdr:from>
      <cdr:x>0.85965</cdr:x>
      <cdr:y>0.27263</cdr:y>
    </cdr:from>
    <cdr:to>
      <cdr:x>0.99352</cdr:x>
      <cdr:y>0.33104</cdr:y>
    </cdr:to>
    <cdr:sp macro="" textlink="">
      <cdr:nvSpPr>
        <cdr:cNvPr id="2" name="Прямоугольник 1">
          <a:extLst xmlns:a="http://schemas.openxmlformats.org/drawingml/2006/main">
            <a:ext uri="{FF2B5EF4-FFF2-40B4-BE49-F238E27FC236}">
              <a16:creationId xmlns:a16="http://schemas.microsoft.com/office/drawing/2014/main" id="{40BDB9CF-595C-4902-8E42-C47FA627FF3F}"/>
            </a:ext>
          </a:extLst>
        </cdr:cNvPr>
        <cdr:cNvSpPr/>
      </cdr:nvSpPr>
      <cdr:spPr>
        <a:xfrm xmlns:a="http://schemas.openxmlformats.org/drawingml/2006/main">
          <a:off x="7860620" y="1008280"/>
          <a:ext cx="1224136"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Биотопливо</a:t>
          </a:r>
          <a:endParaRPr lang="en-US" dirty="0">
            <a:solidFill>
              <a:schemeClr val="tx1"/>
            </a:solidFill>
          </a:endParaRPr>
        </a:p>
      </cdr:txBody>
    </cdr:sp>
  </cdr:relSizeAnchor>
  <cdr:relSizeAnchor xmlns:cdr="http://schemas.openxmlformats.org/drawingml/2006/chartDrawing">
    <cdr:from>
      <cdr:x>0.86052</cdr:x>
      <cdr:y>0.34448</cdr:y>
    </cdr:from>
    <cdr:to>
      <cdr:x>1</cdr:x>
      <cdr:y>0.40289</cdr:y>
    </cdr:to>
    <cdr:sp macro="" textlink="">
      <cdr:nvSpPr>
        <cdr:cNvPr id="9" name="Прямоугольник 8">
          <a:extLst xmlns:a="http://schemas.openxmlformats.org/drawingml/2006/main">
            <a:ext uri="{FF2B5EF4-FFF2-40B4-BE49-F238E27FC236}">
              <a16:creationId xmlns:a16="http://schemas.microsoft.com/office/drawing/2014/main" id="{57067857-9C38-4ABF-A00F-86F5FD021913}"/>
            </a:ext>
          </a:extLst>
        </cdr:cNvPr>
        <cdr:cNvSpPr/>
      </cdr:nvSpPr>
      <cdr:spPr>
        <a:xfrm xmlns:a="http://schemas.openxmlformats.org/drawingml/2006/main">
          <a:off x="7868623" y="1274005"/>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Биомасса/</a:t>
          </a:r>
          <a:r>
            <a:rPr lang="ru-RU" dirty="0" err="1">
              <a:solidFill>
                <a:schemeClr val="tx1"/>
              </a:solidFill>
            </a:rPr>
            <a:t>тепл</a:t>
          </a:r>
          <a:endParaRPr lang="en-US" dirty="0">
            <a:solidFill>
              <a:schemeClr val="tx1"/>
            </a:solidFill>
          </a:endParaRPr>
        </a:p>
      </cdr:txBody>
    </cdr:sp>
  </cdr:relSizeAnchor>
  <cdr:relSizeAnchor xmlns:cdr="http://schemas.openxmlformats.org/drawingml/2006/chartDrawing">
    <cdr:from>
      <cdr:x>0.86052</cdr:x>
      <cdr:y>0.4089</cdr:y>
    </cdr:from>
    <cdr:to>
      <cdr:x>1</cdr:x>
      <cdr:y>0.46731</cdr:y>
    </cdr:to>
    <cdr:sp macro="" textlink="">
      <cdr:nvSpPr>
        <cdr:cNvPr id="10" name="Прямоугольник 9">
          <a:extLst xmlns:a="http://schemas.openxmlformats.org/drawingml/2006/main">
            <a:ext uri="{FF2B5EF4-FFF2-40B4-BE49-F238E27FC236}">
              <a16:creationId xmlns:a16="http://schemas.microsoft.com/office/drawing/2014/main" id="{449724E2-6A48-4BB7-87B0-670AA3038E7B}"/>
            </a:ext>
          </a:extLst>
        </cdr:cNvPr>
        <cdr:cNvSpPr/>
      </cdr:nvSpPr>
      <cdr:spPr>
        <a:xfrm xmlns:a="http://schemas.openxmlformats.org/drawingml/2006/main">
          <a:off x="7932102" y="1512246"/>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Биомасса/</a:t>
          </a:r>
          <a:r>
            <a:rPr lang="ru-RU" dirty="0" err="1">
              <a:solidFill>
                <a:schemeClr val="tx1"/>
              </a:solidFill>
            </a:rPr>
            <a:t>эл.э</a:t>
          </a:r>
          <a:endParaRPr lang="en-US" dirty="0">
            <a:solidFill>
              <a:schemeClr val="tx1"/>
            </a:solidFill>
          </a:endParaRPr>
        </a:p>
      </cdr:txBody>
    </cdr:sp>
  </cdr:relSizeAnchor>
  <cdr:relSizeAnchor xmlns:cdr="http://schemas.openxmlformats.org/drawingml/2006/chartDrawing">
    <cdr:from>
      <cdr:x>0.86052</cdr:x>
      <cdr:y>0.47544</cdr:y>
    </cdr:from>
    <cdr:to>
      <cdr:x>1</cdr:x>
      <cdr:y>0.53385</cdr:y>
    </cdr:to>
    <cdr:sp macro="" textlink="">
      <cdr:nvSpPr>
        <cdr:cNvPr id="11" name="Прямоугольник 10">
          <a:extLst xmlns:a="http://schemas.openxmlformats.org/drawingml/2006/main">
            <a:ext uri="{FF2B5EF4-FFF2-40B4-BE49-F238E27FC236}">
              <a16:creationId xmlns:a16="http://schemas.microsoft.com/office/drawing/2014/main" id="{75E89F1E-F500-496C-91C5-5CEDF4DDD7CD}"/>
            </a:ext>
          </a:extLst>
        </cdr:cNvPr>
        <cdr:cNvSpPr/>
      </cdr:nvSpPr>
      <cdr:spPr>
        <a:xfrm xmlns:a="http://schemas.openxmlformats.org/drawingml/2006/main">
          <a:off x="7900363" y="1758330"/>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Геотермия</a:t>
          </a:r>
          <a:endParaRPr lang="en-US" dirty="0">
            <a:solidFill>
              <a:schemeClr val="tx1"/>
            </a:solidFill>
          </a:endParaRPr>
        </a:p>
      </cdr:txBody>
    </cdr:sp>
  </cdr:relSizeAnchor>
  <cdr:relSizeAnchor xmlns:cdr="http://schemas.openxmlformats.org/drawingml/2006/chartDrawing">
    <cdr:from>
      <cdr:x>0.86052</cdr:x>
      <cdr:y>0.54062</cdr:y>
    </cdr:from>
    <cdr:to>
      <cdr:x>1</cdr:x>
      <cdr:y>0.59903</cdr:y>
    </cdr:to>
    <cdr:sp macro="" textlink="">
      <cdr:nvSpPr>
        <cdr:cNvPr id="12" name="Прямоугольник 11">
          <a:extLst xmlns:a="http://schemas.openxmlformats.org/drawingml/2006/main">
            <a:ext uri="{FF2B5EF4-FFF2-40B4-BE49-F238E27FC236}">
              <a16:creationId xmlns:a16="http://schemas.microsoft.com/office/drawing/2014/main" id="{149B3009-FA4D-484C-8EB4-F9BA845CEE47}"/>
            </a:ext>
          </a:extLst>
        </cdr:cNvPr>
        <cdr:cNvSpPr/>
      </cdr:nvSpPr>
      <cdr:spPr>
        <a:xfrm xmlns:a="http://schemas.openxmlformats.org/drawingml/2006/main">
          <a:off x="7956376" y="1999374"/>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Солнце/тепло</a:t>
          </a:r>
          <a:endParaRPr lang="en-US" dirty="0">
            <a:solidFill>
              <a:schemeClr val="tx1"/>
            </a:solidFill>
          </a:endParaRPr>
        </a:p>
      </cdr:txBody>
    </cdr:sp>
  </cdr:relSizeAnchor>
  <cdr:relSizeAnchor xmlns:cdr="http://schemas.openxmlformats.org/drawingml/2006/chartDrawing">
    <cdr:from>
      <cdr:x>0.86052</cdr:x>
      <cdr:y>0.60569</cdr:y>
    </cdr:from>
    <cdr:to>
      <cdr:x>1</cdr:x>
      <cdr:y>0.6641</cdr:y>
    </cdr:to>
    <cdr:sp macro="" textlink="">
      <cdr:nvSpPr>
        <cdr:cNvPr id="13" name="Прямоугольник 12">
          <a:extLst xmlns:a="http://schemas.openxmlformats.org/drawingml/2006/main">
            <a:ext uri="{FF2B5EF4-FFF2-40B4-BE49-F238E27FC236}">
              <a16:creationId xmlns:a16="http://schemas.microsoft.com/office/drawing/2014/main" id="{334DA98A-F19C-4138-87CB-CF18034B23CC}"/>
            </a:ext>
          </a:extLst>
        </cdr:cNvPr>
        <cdr:cNvSpPr/>
      </cdr:nvSpPr>
      <cdr:spPr>
        <a:xfrm xmlns:a="http://schemas.openxmlformats.org/drawingml/2006/main">
          <a:off x="7868624" y="2240036"/>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Солнце/</a:t>
          </a:r>
          <a:r>
            <a:rPr lang="de-DE" dirty="0">
              <a:solidFill>
                <a:schemeClr val="tx1"/>
              </a:solidFill>
            </a:rPr>
            <a:t>PV</a:t>
          </a:r>
          <a:endParaRPr lang="en-US" dirty="0">
            <a:solidFill>
              <a:schemeClr val="tx1"/>
            </a:solidFill>
          </a:endParaRPr>
        </a:p>
      </cdr:txBody>
    </cdr:sp>
  </cdr:relSizeAnchor>
  <cdr:relSizeAnchor xmlns:cdr="http://schemas.openxmlformats.org/drawingml/2006/chartDrawing">
    <cdr:from>
      <cdr:x>0.85969</cdr:x>
      <cdr:y>0.67715</cdr:y>
    </cdr:from>
    <cdr:to>
      <cdr:x>0.99917</cdr:x>
      <cdr:y>0.73556</cdr:y>
    </cdr:to>
    <cdr:sp macro="" textlink="">
      <cdr:nvSpPr>
        <cdr:cNvPr id="14" name="Прямоугольник 13">
          <a:extLst xmlns:a="http://schemas.openxmlformats.org/drawingml/2006/main">
            <a:ext uri="{FF2B5EF4-FFF2-40B4-BE49-F238E27FC236}">
              <a16:creationId xmlns:a16="http://schemas.microsoft.com/office/drawing/2014/main" id="{E5CE8CBD-1517-48FB-BECC-BE114FCC3E16}"/>
            </a:ext>
          </a:extLst>
        </cdr:cNvPr>
        <cdr:cNvSpPr/>
      </cdr:nvSpPr>
      <cdr:spPr>
        <a:xfrm xmlns:a="http://schemas.openxmlformats.org/drawingml/2006/main">
          <a:off x="7861004" y="2504320"/>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ВЭУ/море</a:t>
          </a:r>
          <a:endParaRPr lang="en-US" dirty="0">
            <a:solidFill>
              <a:schemeClr val="tx1"/>
            </a:solidFill>
          </a:endParaRPr>
        </a:p>
      </cdr:txBody>
    </cdr:sp>
  </cdr:relSizeAnchor>
  <cdr:relSizeAnchor xmlns:cdr="http://schemas.openxmlformats.org/drawingml/2006/chartDrawing">
    <cdr:from>
      <cdr:x>0.85858</cdr:x>
      <cdr:y>0.74198</cdr:y>
    </cdr:from>
    <cdr:to>
      <cdr:x>0.99806</cdr:x>
      <cdr:y>0.80039</cdr:y>
    </cdr:to>
    <cdr:sp macro="" textlink="">
      <cdr:nvSpPr>
        <cdr:cNvPr id="15" name="Прямоугольник 14">
          <a:extLst xmlns:a="http://schemas.openxmlformats.org/drawingml/2006/main">
            <a:ext uri="{FF2B5EF4-FFF2-40B4-BE49-F238E27FC236}">
              <a16:creationId xmlns:a16="http://schemas.microsoft.com/office/drawing/2014/main" id="{766A53CD-209D-403F-8E77-D634D2315153}"/>
            </a:ext>
          </a:extLst>
        </cdr:cNvPr>
        <cdr:cNvSpPr/>
      </cdr:nvSpPr>
      <cdr:spPr>
        <a:xfrm xmlns:a="http://schemas.openxmlformats.org/drawingml/2006/main">
          <a:off x="7850844" y="2744092"/>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ВЭУ/суша</a:t>
          </a:r>
          <a:endParaRPr lang="en-US" dirty="0">
            <a:solidFill>
              <a:schemeClr val="tx1"/>
            </a:solidFill>
          </a:endParaRPr>
        </a:p>
      </cdr:txBody>
    </cdr:sp>
  </cdr:relSizeAnchor>
  <cdr:relSizeAnchor xmlns:cdr="http://schemas.openxmlformats.org/drawingml/2006/chartDrawing">
    <cdr:from>
      <cdr:x>0.86052</cdr:x>
      <cdr:y>0.80726</cdr:y>
    </cdr:from>
    <cdr:to>
      <cdr:x>1</cdr:x>
      <cdr:y>0.86567</cdr:y>
    </cdr:to>
    <cdr:sp macro="" textlink="">
      <cdr:nvSpPr>
        <cdr:cNvPr id="16" name="Прямоугольник 15">
          <a:extLst xmlns:a="http://schemas.openxmlformats.org/drawingml/2006/main">
            <a:ext uri="{FF2B5EF4-FFF2-40B4-BE49-F238E27FC236}">
              <a16:creationId xmlns:a16="http://schemas.microsoft.com/office/drawing/2014/main" id="{E8ED8ACB-B4B6-4548-A9B4-C8692930EDFC}"/>
            </a:ext>
          </a:extLst>
        </cdr:cNvPr>
        <cdr:cNvSpPr/>
      </cdr:nvSpPr>
      <cdr:spPr>
        <a:xfrm xmlns:a="http://schemas.openxmlformats.org/drawingml/2006/main">
          <a:off x="7868624" y="2985516"/>
          <a:ext cx="1275375" cy="21602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dirty="0">
              <a:solidFill>
                <a:schemeClr val="tx1"/>
              </a:solidFill>
            </a:rPr>
            <a:t>Гидроэнергия</a:t>
          </a:r>
          <a:endParaRPr 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defRPr sz="1300"/>
            </a:lvl1pPr>
          </a:lstStyle>
          <a:p>
            <a:endParaRPr lang="de-DE"/>
          </a:p>
        </p:txBody>
      </p:sp>
      <p:sp>
        <p:nvSpPr>
          <p:cNvPr id="13315" name="Rectangle 3"/>
          <p:cNvSpPr>
            <a:spLocks noGrp="1" noChangeArrowheads="1"/>
          </p:cNvSpPr>
          <p:nvPr>
            <p:ph type="dt" sz="quarter" idx="1"/>
          </p:nvPr>
        </p:nvSpPr>
        <p:spPr bwMode="auto">
          <a:xfrm>
            <a:off x="3852018"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a:defRPr sz="1300"/>
            </a:lvl1pPr>
          </a:lstStyle>
          <a:p>
            <a:endParaRPr lang="de-DE"/>
          </a:p>
        </p:txBody>
      </p:sp>
      <p:sp>
        <p:nvSpPr>
          <p:cNvPr id="1331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defRPr sz="1300"/>
            </a:lvl1pPr>
          </a:lstStyle>
          <a:p>
            <a:endParaRPr lang="de-DE"/>
          </a:p>
        </p:txBody>
      </p:sp>
      <p:sp>
        <p:nvSpPr>
          <p:cNvPr id="13317" name="Rectangle 5"/>
          <p:cNvSpPr>
            <a:spLocks noGrp="1" noChangeArrowheads="1"/>
          </p:cNvSpPr>
          <p:nvPr>
            <p:ph type="sldNum" sz="quarter" idx="3"/>
          </p:nvPr>
        </p:nvSpPr>
        <p:spPr bwMode="auto">
          <a:xfrm>
            <a:off x="3852018"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a:defRPr sz="1300"/>
            </a:lvl1pPr>
          </a:lstStyle>
          <a:p>
            <a:fld id="{61D62FFC-B9A5-440D-95AE-960007CACFC2}" type="slidenum">
              <a:rPr lang="de-DE"/>
              <a:pPr/>
              <a:t>‹#›</a:t>
            </a:fld>
            <a:endParaRPr lang="de-DE"/>
          </a:p>
        </p:txBody>
      </p:sp>
    </p:spTree>
    <p:extLst>
      <p:ext uri="{BB962C8B-B14F-4D97-AF65-F5344CB8AC3E}">
        <p14:creationId xmlns:p14="http://schemas.microsoft.com/office/powerpoint/2010/main" val="204773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defRPr sz="1300"/>
            </a:lvl1pPr>
          </a:lstStyle>
          <a:p>
            <a:endParaRPr lang="de-DE"/>
          </a:p>
        </p:txBody>
      </p:sp>
      <p:sp>
        <p:nvSpPr>
          <p:cNvPr id="3075" name="Rectangle 3"/>
          <p:cNvSpPr>
            <a:spLocks noGrp="1" noChangeArrowheads="1"/>
          </p:cNvSpPr>
          <p:nvPr>
            <p:ph type="dt" idx="1"/>
          </p:nvPr>
        </p:nvSpPr>
        <p:spPr bwMode="auto">
          <a:xfrm>
            <a:off x="3852018"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a:defRPr sz="1300"/>
            </a:lvl1pPr>
          </a:lstStyle>
          <a:p>
            <a:endParaRPr lang="de-D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359" y="4715154"/>
            <a:ext cx="4984961"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078"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defRPr sz="1300"/>
            </a:lvl1pPr>
          </a:lstStyle>
          <a:p>
            <a:endParaRPr lang="de-DE"/>
          </a:p>
        </p:txBody>
      </p:sp>
      <p:sp>
        <p:nvSpPr>
          <p:cNvPr id="3079" name="Rectangle 7"/>
          <p:cNvSpPr>
            <a:spLocks noGrp="1" noChangeArrowheads="1"/>
          </p:cNvSpPr>
          <p:nvPr>
            <p:ph type="sldNum" sz="quarter" idx="5"/>
          </p:nvPr>
        </p:nvSpPr>
        <p:spPr bwMode="auto">
          <a:xfrm>
            <a:off x="3852018"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a:defRPr sz="1300"/>
            </a:lvl1pPr>
          </a:lstStyle>
          <a:p>
            <a:fld id="{EC8E54D8-71A2-43C2-AA02-845615887188}" type="slidenum">
              <a:rPr lang="de-DE"/>
              <a:pPr/>
              <a:t>‹#›</a:t>
            </a:fld>
            <a:endParaRPr lang="de-DE"/>
          </a:p>
        </p:txBody>
      </p:sp>
    </p:spTree>
    <p:extLst>
      <p:ext uri="{BB962C8B-B14F-4D97-AF65-F5344CB8AC3E}">
        <p14:creationId xmlns:p14="http://schemas.microsoft.com/office/powerpoint/2010/main" val="3640047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mweltbundesamt.de/sites/default/files/medien/372/dokumente/agee-stat_monatsbericht_01-201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bmwi.de/DE/Themen/Energie/Energiedaten-und-analysen/Energiedaten/rahmendate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rmany.info/contentblob/3043402/Daten/1097719/BMUBMWi_Energy_Concept_DD.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rneuerbare-energien.de/fileadmin/eeimport/files/pdfs/allgemein/application/pdf/endbericht_ausbau_ee_200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rmany.info/contentblob/3043402/Daten/1097719/BMUBMWi_Energy_Concept_D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7FD61-6438-467E-AF40-33AACE77367E}" type="slidenum">
              <a:rPr lang="de-DE"/>
              <a:pPr/>
              <a:t>1</a:t>
            </a:fld>
            <a:endParaRPr lang="de-DE"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52746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958">
              <a:defRPr/>
            </a:pPr>
            <a:r>
              <a:rPr lang="en-GB" b="1" baseline="0" noProof="0" dirty="0">
                <a:latin typeface="Arial"/>
                <a:cs typeface="Arial"/>
              </a:rPr>
              <a:t>Notes</a:t>
            </a:r>
            <a:endParaRPr lang="en-GB" b="1" noProof="0" dirty="0"/>
          </a:p>
          <a:p>
            <a:endParaRPr lang="en-GB" b="1" dirty="0"/>
          </a:p>
          <a:p>
            <a:r>
              <a:rPr lang="en-GB" b="1" noProof="0" dirty="0"/>
              <a:t>The overall power peak load in 2018 was about 90 GW and the installed capacity (as it can be seen in the </a:t>
            </a:r>
            <a:r>
              <a:rPr lang="en-GB" b="1" noProof="0" dirty="0" err="1"/>
              <a:t>gragh</a:t>
            </a:r>
            <a:r>
              <a:rPr lang="en-GB" b="1" noProof="0" dirty="0"/>
              <a:t>) was 213 GW (!) </a:t>
            </a:r>
          </a:p>
          <a:p>
            <a:endParaRPr lang="en-GB" b="1" noProof="0" dirty="0"/>
          </a:p>
          <a:p>
            <a:r>
              <a:rPr lang="en-GB" b="1" dirty="0"/>
              <a:t>The slide visualizes the installed power generation capacities between 2008 and 2018 sorted by types: Renewable, fossil and nuclear based capacities.</a:t>
            </a:r>
          </a:p>
          <a:p>
            <a:endParaRPr lang="en-GB" b="0" dirty="0"/>
          </a:p>
          <a:p>
            <a:pPr marL="171450" indent="-171450">
              <a:buFont typeface="Arial" panose="020B0604020202020204" pitchFamily="34" charset="0"/>
              <a:buChar char="•"/>
            </a:pPr>
            <a:r>
              <a:rPr lang="en-GB" b="0" dirty="0"/>
              <a:t>The nuclear share will decline to zero until 2022.</a:t>
            </a:r>
          </a:p>
          <a:p>
            <a:pPr marL="171450" indent="-171450">
              <a:buFont typeface="Arial" panose="020B0604020202020204" pitchFamily="34" charset="0"/>
              <a:buChar char="•"/>
            </a:pPr>
            <a:r>
              <a:rPr lang="en-GB" b="0" dirty="0"/>
              <a:t>Fossil capacities are largely constant. Over the coming decades a coal phase-out is inevitable in order to reach the German Greenhouse gas emission targets. </a:t>
            </a:r>
          </a:p>
          <a:p>
            <a:pPr marL="171450" indent="-171450">
              <a:buFont typeface="Arial" panose="020B0604020202020204" pitchFamily="34" charset="0"/>
              <a:buChar char="•"/>
            </a:pPr>
            <a:r>
              <a:rPr lang="en-GB" b="0" dirty="0"/>
              <a:t>Renewables show continuous growth although at slower pace than in recent decade.</a:t>
            </a:r>
          </a:p>
          <a:p>
            <a:pPr marL="171450" indent="-171450">
              <a:buFont typeface="Arial" panose="020B0604020202020204" pitchFamily="34" charset="0"/>
              <a:buChar char="•"/>
            </a:pPr>
            <a:r>
              <a:rPr lang="en-GB" b="0" dirty="0"/>
              <a:t>PV and Wind are the most important renewable energy sources in terms of installed capacities and dwarfing power generation from biomass, hydro or geothermal power plants. </a:t>
            </a:r>
          </a:p>
          <a:p>
            <a:pPr marL="171450" indent="-171450">
              <a:buFont typeface="Arial" panose="020B0604020202020204" pitchFamily="34" charset="0"/>
              <a:buChar char="•"/>
            </a:pPr>
            <a:endParaRPr lang="en-GB" b="1" dirty="0"/>
          </a:p>
          <a:p>
            <a:r>
              <a:rPr lang="en-GB" b="1" dirty="0"/>
              <a:t>Sources</a:t>
            </a:r>
          </a:p>
          <a:p>
            <a:pPr defTabSz="947958">
              <a:defRPr/>
            </a:pPr>
            <a:r>
              <a:rPr lang="en-GB" b="1" dirty="0"/>
              <a:t>Bundesnetzagentur und Bundeskartellamt 2017</a:t>
            </a:r>
            <a:r>
              <a:rPr lang="en-GB" dirty="0"/>
              <a:t>: “Monitoring</a:t>
            </a:r>
            <a:r>
              <a:rPr lang="en-GB" baseline="0" dirty="0"/>
              <a:t> </a:t>
            </a:r>
            <a:r>
              <a:rPr lang="en-GB" baseline="0" dirty="0" err="1"/>
              <a:t>Bericht</a:t>
            </a:r>
            <a:r>
              <a:rPr lang="en-GB" baseline="0" dirty="0"/>
              <a:t> 2017, https://www.bundesnetzagentur.de/SharedDocs/Downloads/DE/Allgemeines/Bundesnetzagentur/Publikationen/Berichte/2017/Monitoringbericht_2017.pdf?__blob=publicationFile&amp;v=4, page 34, last accessed April 2018. </a:t>
            </a:r>
            <a:endParaRPr lang="en-GB" b="1" dirty="0"/>
          </a:p>
          <a:p>
            <a:r>
              <a:rPr lang="en-GB" b="1" dirty="0"/>
              <a:t>BMWi 2018: </a:t>
            </a:r>
            <a:r>
              <a:rPr lang="en-GB" dirty="0"/>
              <a:t>Energiedaten (January 2018), https://www.bmwi.de/Redaktion/DE/Artikel/Energie/energiedaten-gesamtausgabe.html)</a:t>
            </a:r>
          </a:p>
        </p:txBody>
      </p:sp>
      <p:sp>
        <p:nvSpPr>
          <p:cNvPr id="4" name="Foliennummernplatzhalter 3"/>
          <p:cNvSpPr>
            <a:spLocks noGrp="1"/>
          </p:cNvSpPr>
          <p:nvPr>
            <p:ph type="sldNum" sz="quarter" idx="10"/>
          </p:nvPr>
        </p:nvSpPr>
        <p:spPr/>
        <p:txBody>
          <a:bodyPr/>
          <a:lstStyle/>
          <a:p>
            <a:fld id="{EC8E54D8-71A2-43C2-AA02-845615887188}" type="slidenum">
              <a:rPr lang="de-DE" smtClean="0"/>
              <a:pPr/>
              <a:t>11</a:t>
            </a:fld>
            <a:endParaRPr lang="de-DE"/>
          </a:p>
        </p:txBody>
      </p:sp>
    </p:spTree>
    <p:extLst>
      <p:ext uri="{BB962C8B-B14F-4D97-AF65-F5344CB8AC3E}">
        <p14:creationId xmlns:p14="http://schemas.microsoft.com/office/powerpoint/2010/main" val="143938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Notes</a:t>
            </a:r>
          </a:p>
          <a:p>
            <a:r>
              <a:rPr lang="en-GB" b="1" noProof="0" dirty="0"/>
              <a:t>The slide illustrates the development of renewable electricity generation between 1990 and 2018</a:t>
            </a:r>
          </a:p>
          <a:p>
            <a:endParaRPr lang="en-GB" b="1" noProof="0" dirty="0"/>
          </a:p>
          <a:p>
            <a:pPr marL="171450" indent="-171450">
              <a:buFont typeface="Arial" panose="020B0604020202020204" pitchFamily="34" charset="0"/>
              <a:buChar char="•"/>
            </a:pPr>
            <a:r>
              <a:rPr lang="en-GB" noProof="0" dirty="0"/>
              <a:t>Renewables</a:t>
            </a:r>
            <a:r>
              <a:rPr lang="en-GB" baseline="0" noProof="0" dirty="0"/>
              <a:t> in Germany were limited to hydropower i</a:t>
            </a:r>
            <a:r>
              <a:rPr lang="en-GB" noProof="0" dirty="0"/>
              <a:t>n the early nineties.</a:t>
            </a:r>
          </a:p>
          <a:p>
            <a:pPr marL="171450" indent="-171450">
              <a:buFont typeface="Arial" panose="020B0604020202020204" pitchFamily="34" charset="0"/>
              <a:buChar char="•"/>
            </a:pPr>
            <a:r>
              <a:rPr lang="en-GB" noProof="0" dirty="0"/>
              <a:t>In</a:t>
            </a:r>
            <a:r>
              <a:rPr lang="en-GB" baseline="0" noProof="0" dirty="0"/>
              <a:t> order to support Solar PV pioneers, the „</a:t>
            </a:r>
            <a:r>
              <a:rPr lang="en-GB" b="1" baseline="0" noProof="0" dirty="0"/>
              <a:t>1000 Roofs Programme </a:t>
            </a:r>
            <a:r>
              <a:rPr lang="en-GB" baseline="0" noProof="0" dirty="0"/>
              <a:t>(1000 </a:t>
            </a:r>
            <a:r>
              <a:rPr lang="en-GB" baseline="0" noProof="0" dirty="0" err="1"/>
              <a:t>Dächer</a:t>
            </a:r>
            <a:r>
              <a:rPr lang="en-GB" baseline="0" noProof="0" dirty="0"/>
              <a:t> </a:t>
            </a:r>
            <a:r>
              <a:rPr lang="en-GB" baseline="0" noProof="0" dirty="0" err="1"/>
              <a:t>Programm</a:t>
            </a:r>
            <a:r>
              <a:rPr lang="en-GB" baseline="0" noProof="0" dirty="0"/>
              <a:t>) was established, which supported the installation of roughly 2000 PV installations between 1990 and 1992.</a:t>
            </a:r>
          </a:p>
          <a:p>
            <a:pPr marL="171450" indent="-171450">
              <a:buFont typeface="Arial" panose="020B0604020202020204" pitchFamily="34" charset="0"/>
              <a:buChar char="•"/>
            </a:pPr>
            <a:r>
              <a:rPr lang="en-GB" baseline="0" noProof="0" dirty="0"/>
              <a:t>In 1991 the „</a:t>
            </a:r>
            <a:r>
              <a:rPr lang="en-GB" b="1" baseline="0" noProof="0" dirty="0"/>
              <a:t>Electricity Feed-In Law</a:t>
            </a:r>
            <a:r>
              <a:rPr lang="en-GB" baseline="0" noProof="0" dirty="0"/>
              <a:t>“ obliged power corporations to buy renewable electricity for predefined price. (16.61 </a:t>
            </a:r>
            <a:r>
              <a:rPr lang="en-GB" baseline="0" noProof="0" dirty="0" err="1"/>
              <a:t>Pfennige</a:t>
            </a:r>
            <a:r>
              <a:rPr lang="en-GB" baseline="0" noProof="0" dirty="0"/>
              <a:t>/kWh for Wind and Solar). This was a milestone for RES support policies in Germany.</a:t>
            </a:r>
          </a:p>
          <a:p>
            <a:pPr marL="171450" indent="-171450">
              <a:buFont typeface="Arial" panose="020B0604020202020204" pitchFamily="34" charset="0"/>
              <a:buChar char="•"/>
            </a:pPr>
            <a:r>
              <a:rPr lang="en-GB" baseline="0" noProof="0" dirty="0"/>
              <a:t>In 2000 the electricity feed-in law was replaced by the first „</a:t>
            </a:r>
            <a:r>
              <a:rPr lang="en-GB" b="1" baseline="0" noProof="0" dirty="0"/>
              <a:t>Renewable Energy Sources Act“ (EEG)</a:t>
            </a:r>
          </a:p>
          <a:p>
            <a:pPr marL="171450" indent="-171450">
              <a:buFont typeface="Arial" panose="020B0604020202020204" pitchFamily="34" charset="0"/>
              <a:buChar char="•"/>
            </a:pPr>
            <a:r>
              <a:rPr lang="en-GB" b="1" baseline="0" noProof="0" dirty="0"/>
              <a:t>2010: The Integrated Energy and Climate Programme (IEKP) </a:t>
            </a:r>
            <a:r>
              <a:rPr lang="en-GB" b="0" baseline="0" noProof="0" dirty="0"/>
              <a:t>translates the corresponding EU policies into German law and tackles all areas of sustainable energy supply, not only renewables, but also efficiency in the various sectors. </a:t>
            </a:r>
          </a:p>
          <a:p>
            <a:pPr marL="171450" indent="-171450">
              <a:buFont typeface="Arial" panose="020B0604020202020204" pitchFamily="34" charset="0"/>
              <a:buChar char="•"/>
            </a:pPr>
            <a:r>
              <a:rPr lang="en-GB" b="0" baseline="0" noProof="0" dirty="0"/>
              <a:t>The 2011 nuclear disaster in </a:t>
            </a:r>
            <a:r>
              <a:rPr lang="en-GB" b="1" baseline="0" noProof="0" dirty="0"/>
              <a:t>Fukushima</a:t>
            </a:r>
            <a:r>
              <a:rPr lang="en-GB" b="0" baseline="0" noProof="0" dirty="0"/>
              <a:t>, Japan, led the German government to re-think their nuclear power strategy. A phase-out of all nuclear power generation by 2022 was agreed and a corresponding ramp up of renewables (Energiewende package).</a:t>
            </a:r>
          </a:p>
          <a:p>
            <a:pPr marL="171450" indent="-171450">
              <a:buFont typeface="Arial" panose="020B0604020202020204" pitchFamily="34" charset="0"/>
              <a:buChar char="•"/>
            </a:pPr>
            <a:r>
              <a:rPr lang="en-GB" b="0" baseline="0" noProof="0" dirty="0"/>
              <a:t>The EEG was amended several time. Major changes occurred in 2014 when feed-in tariffs were substantially lowered. In 2016 a major novelty was the introduction of tenders for PV, Wind and Biomass, representing a shift away from the well-established feed-in tariff system.</a:t>
            </a:r>
          </a:p>
          <a:p>
            <a:pPr marL="177742" indent="-177742">
              <a:buFontTx/>
              <a:buChar char="-"/>
            </a:pPr>
            <a:r>
              <a:rPr lang="en-GB" b="0" baseline="0" noProof="0" dirty="0"/>
              <a:t>After initial tenders in PV in 2016, the new auctioning/tender support instruments will be in place from 2017 onwards. Smaller RE systems (PV below 100 kW) are not affected.</a:t>
            </a:r>
            <a:endParaRPr lang="en-GB" baseline="0" noProof="0" dirty="0"/>
          </a:p>
          <a:p>
            <a:pPr marL="177742" indent="-177742">
              <a:buFontTx/>
              <a:buChar char="-"/>
            </a:pPr>
            <a:endParaRPr lang="de-DE" baseline="0" dirty="0"/>
          </a:p>
          <a:p>
            <a:r>
              <a:rPr lang="de-DE" b="1" dirty="0"/>
              <a:t>Background </a:t>
            </a:r>
            <a:r>
              <a:rPr lang="de-DE" b="1" dirty="0" err="1"/>
              <a:t>info</a:t>
            </a:r>
            <a:endParaRPr lang="de-DE" b="1" dirty="0"/>
          </a:p>
          <a:p>
            <a:pPr marL="177742" indent="-177742" defTabSz="947958" fontAlgn="auto">
              <a:spcBef>
                <a:spcPts val="0"/>
              </a:spcBef>
              <a:spcAft>
                <a:spcPts val="0"/>
              </a:spcAft>
              <a:buFontTx/>
              <a:buChar char="-"/>
              <a:defRPr/>
            </a:pPr>
            <a:r>
              <a:rPr lang="de-DE" dirty="0"/>
              <a:t>The </a:t>
            </a:r>
            <a:r>
              <a:rPr lang="de-DE" b="1" baseline="0" dirty="0"/>
              <a:t>Electricity Feed-In Law </a:t>
            </a:r>
            <a:r>
              <a:rPr lang="en-US" dirty="0">
                <a:effectLst/>
              </a:rPr>
              <a:t>entered into</a:t>
            </a:r>
            <a:r>
              <a:rPr lang="en-US" baseline="0" dirty="0">
                <a:effectLst/>
              </a:rPr>
              <a:t> force on</a:t>
            </a:r>
            <a:r>
              <a:rPr lang="en-US" dirty="0">
                <a:effectLst/>
              </a:rPr>
              <a:t> 1.1.1991 and required power companies to buy electricity from renewable energy sources and to </a:t>
            </a:r>
            <a:r>
              <a:rPr lang="en-US" dirty="0" err="1">
                <a:effectLst/>
              </a:rPr>
              <a:t>renumerate</a:t>
            </a:r>
            <a:r>
              <a:rPr lang="en-US" dirty="0">
                <a:effectLst/>
              </a:rPr>
              <a:t> for a fixed price. This was based on the average returns of the power company in the penultimate calendar year; when introducing the price was 13,84 Pfennig per kilowatt-hour (kWh), and 16.61 cent / kWh for electricity from wind and solar energy.</a:t>
            </a:r>
          </a:p>
          <a:p>
            <a:pPr marL="177742" indent="-177742" defTabSz="947958" fontAlgn="auto">
              <a:spcBef>
                <a:spcPts val="0"/>
              </a:spcBef>
              <a:spcAft>
                <a:spcPts val="0"/>
              </a:spcAft>
              <a:buFontTx/>
              <a:buChar char="-"/>
              <a:defRPr/>
            </a:pPr>
            <a:r>
              <a:rPr lang="en-US" dirty="0">
                <a:effectLst/>
              </a:rPr>
              <a:t>In 1999 the</a:t>
            </a:r>
            <a:r>
              <a:rPr lang="en-US" baseline="0" dirty="0">
                <a:effectLst/>
              </a:rPr>
              <a:t> </a:t>
            </a:r>
            <a:r>
              <a:rPr lang="en-US" b="1" dirty="0">
                <a:effectLst/>
              </a:rPr>
              <a:t>100,000 Roofs Program </a:t>
            </a:r>
            <a:r>
              <a:rPr lang="en-US" b="0" dirty="0">
                <a:effectLst/>
              </a:rPr>
              <a:t>(based</a:t>
            </a:r>
            <a:r>
              <a:rPr lang="en-US" b="0" baseline="0" dirty="0">
                <a:effectLst/>
              </a:rPr>
              <a:t> on the 1000 roofs program) was supposed to</a:t>
            </a:r>
            <a:r>
              <a:rPr lang="en-US" dirty="0">
                <a:effectLst/>
              </a:rPr>
              <a:t> expand the role of photovoltaics and offered interest-reduced loans.</a:t>
            </a:r>
          </a:p>
          <a:p>
            <a:pPr marL="177742" indent="-177742" defTabSz="947958" fontAlgn="auto">
              <a:spcBef>
                <a:spcPts val="0"/>
              </a:spcBef>
              <a:spcAft>
                <a:spcPts val="0"/>
              </a:spcAft>
              <a:buFontTx/>
              <a:buChar char="-"/>
              <a:defRPr/>
            </a:pPr>
            <a:r>
              <a:rPr lang="en-US" dirty="0">
                <a:effectLst/>
              </a:rPr>
              <a:t>The first </a:t>
            </a:r>
            <a:r>
              <a:rPr lang="en-US" b="1" dirty="0">
                <a:effectLst/>
              </a:rPr>
              <a:t>Renewable Energies Act</a:t>
            </a:r>
            <a:r>
              <a:rPr lang="en-US" b="0" dirty="0">
                <a:effectLst/>
              </a:rPr>
              <a:t> </a:t>
            </a:r>
            <a:r>
              <a:rPr lang="en-US" b="1" dirty="0">
                <a:effectLst/>
              </a:rPr>
              <a:t>(EEG) </a:t>
            </a:r>
            <a:r>
              <a:rPr lang="en-US" dirty="0">
                <a:effectLst/>
              </a:rPr>
              <a:t>came into force in 2000 and defined feed-in tariffs for the different renewable energy technologies.</a:t>
            </a:r>
          </a:p>
          <a:p>
            <a:pPr marL="177742" indent="-177742" defTabSz="947958" fontAlgn="auto">
              <a:spcBef>
                <a:spcPts val="0"/>
              </a:spcBef>
              <a:spcAft>
                <a:spcPts val="0"/>
              </a:spcAft>
              <a:buFontTx/>
              <a:buChar char="-"/>
              <a:defRPr/>
            </a:pPr>
            <a:r>
              <a:rPr lang="en-US" dirty="0">
                <a:effectLst/>
              </a:rPr>
              <a:t>2007 the </a:t>
            </a:r>
            <a:r>
              <a:rPr lang="en-US" dirty="0" err="1">
                <a:effectLst/>
              </a:rPr>
              <a:t>IEKP</a:t>
            </a:r>
            <a:r>
              <a:rPr lang="en-US" dirty="0">
                <a:effectLst/>
              </a:rPr>
              <a:t> was adopted.</a:t>
            </a:r>
          </a:p>
          <a:p>
            <a:endParaRPr lang="de-DE" dirty="0"/>
          </a:p>
          <a:p>
            <a:r>
              <a:rPr lang="de-DE" b="1" dirty="0"/>
              <a:t>Sources</a:t>
            </a:r>
          </a:p>
          <a:p>
            <a:r>
              <a:rPr lang="de-DE" sz="1200" b="1" i="0" u="none" strike="noStrike" kern="1200" dirty="0">
                <a:solidFill>
                  <a:schemeClr val="tx1"/>
                </a:solidFill>
                <a:effectLst/>
                <a:latin typeface="Arial" pitchFamily="34" charset="0"/>
                <a:ea typeface="+mn-ea"/>
                <a:cs typeface="Arial" pitchFamily="34" charset="0"/>
              </a:rPr>
              <a:t>AGEE-</a:t>
            </a:r>
            <a:r>
              <a:rPr lang="de-DE" sz="1200" b="1" i="0" u="none" strike="noStrike" kern="1200" dirty="0" err="1">
                <a:solidFill>
                  <a:schemeClr val="tx1"/>
                </a:solidFill>
                <a:effectLst/>
                <a:latin typeface="Arial" pitchFamily="34" charset="0"/>
                <a:ea typeface="+mn-ea"/>
                <a:cs typeface="Arial" pitchFamily="34" charset="0"/>
              </a:rPr>
              <a:t>Stat</a:t>
            </a:r>
            <a:r>
              <a:rPr lang="de-DE" sz="1200" b="1" i="0" u="none" strike="noStrike" kern="1200" dirty="0">
                <a:solidFill>
                  <a:schemeClr val="tx1"/>
                </a:solidFill>
                <a:effectLst/>
                <a:latin typeface="Arial" pitchFamily="34" charset="0"/>
                <a:ea typeface="+mn-ea"/>
                <a:cs typeface="Arial" pitchFamily="34" charset="0"/>
              </a:rPr>
              <a:t> 2019: Monatsbericht Januar, </a:t>
            </a:r>
            <a:r>
              <a:rPr lang="de-DE" sz="1200" b="1" i="0" u="none" strike="noStrike" kern="1200" dirty="0" err="1">
                <a:solidFill>
                  <a:schemeClr val="tx1"/>
                </a:solidFill>
                <a:effectLst/>
                <a:latin typeface="Arial" pitchFamily="34" charset="0"/>
                <a:ea typeface="+mn-ea"/>
                <a:cs typeface="Arial" pitchFamily="34" charset="0"/>
              </a:rPr>
              <a:t>page</a:t>
            </a:r>
            <a:r>
              <a:rPr lang="de-DE" sz="1200" b="1" i="0" u="none" strike="noStrike" kern="1200" dirty="0">
                <a:solidFill>
                  <a:schemeClr val="tx1"/>
                </a:solidFill>
                <a:effectLst/>
                <a:latin typeface="Arial" pitchFamily="34" charset="0"/>
                <a:ea typeface="+mn-ea"/>
                <a:cs typeface="Arial" pitchFamily="34" charset="0"/>
              </a:rPr>
              <a:t> 6 </a:t>
            </a:r>
            <a:r>
              <a:rPr lang="de-DE" dirty="0"/>
              <a:t> </a:t>
            </a:r>
            <a:r>
              <a:rPr lang="de-DE" sz="1200" b="1" i="0" u="none" strike="noStrike" kern="1200" dirty="0">
                <a:solidFill>
                  <a:schemeClr val="tx1"/>
                </a:solidFill>
                <a:effectLst/>
                <a:latin typeface="Arial" pitchFamily="34" charset="0"/>
                <a:ea typeface="+mn-ea"/>
                <a:cs typeface="Arial" pitchFamily="34" charset="0"/>
              </a:rPr>
              <a:t>Stromerzeugung aus erneuerbaren Energien nach Monaten (2017 und 2018, </a:t>
            </a:r>
            <a:r>
              <a:rPr lang="de-DE" sz="1200" b="0" i="0" u="sng" strike="noStrike" kern="1200" dirty="0">
                <a:solidFill>
                  <a:schemeClr val="tx1"/>
                </a:solidFill>
                <a:effectLst/>
                <a:latin typeface="Arial" pitchFamily="34" charset="0"/>
                <a:ea typeface="+mn-ea"/>
                <a:cs typeface="Arial" pitchFamily="34" charset="0"/>
                <a:hlinkClick r:id="rId3"/>
              </a:rPr>
              <a:t>ttps://www.umweltbundesamt.de/sites/default/files/medien/372/dokumente/agee-stat_monatsbericht_01-2019.pdf</a:t>
            </a:r>
            <a:r>
              <a:rPr lang="de-DE" sz="1200" b="0" i="0" u="sng" strike="noStrike" kern="1200" dirty="0">
                <a:solidFill>
                  <a:schemeClr val="tx1"/>
                </a:solidFill>
                <a:effectLst/>
                <a:latin typeface="Arial" pitchFamily="34" charset="0"/>
                <a:ea typeface="+mn-ea"/>
                <a:cs typeface="Arial" pitchFamily="34" charset="0"/>
              </a:rPr>
              <a:t>.</a:t>
            </a:r>
            <a:endParaRPr lang="de-DE" b="1" dirty="0"/>
          </a:p>
          <a:p>
            <a:r>
              <a:rPr lang="de-DE" b="1" dirty="0"/>
              <a:t>AGEB (2017</a:t>
            </a:r>
            <a:r>
              <a:rPr lang="de-DE" b="0" dirty="0"/>
              <a:t>):</a:t>
            </a:r>
            <a:r>
              <a:rPr lang="de-DE" b="0" baseline="0" dirty="0"/>
              <a:t> Stromerzeugung nach Energieträgern 1990-2017, https://ag-energiebilanzen.de/index.php?article_id=29&amp;fileName=20181214_brd_stromerzeugung1990-2018.pdf.</a:t>
            </a:r>
          </a:p>
          <a:p>
            <a:r>
              <a:rPr lang="de-DE" b="1" dirty="0"/>
              <a:t>UBA/</a:t>
            </a:r>
            <a:r>
              <a:rPr lang="de-DE" b="1" dirty="0" err="1"/>
              <a:t>AGEE_Stat</a:t>
            </a:r>
            <a:r>
              <a:rPr lang="de-DE" b="1" dirty="0"/>
              <a:t> 2018: </a:t>
            </a:r>
            <a:r>
              <a:rPr lang="de-DE" dirty="0">
                <a:effectLst/>
                <a:latin typeface="Arial" panose="020B0604020202020204" pitchFamily="34" charset="0"/>
              </a:rPr>
              <a:t>Entwicklung der erneuerbaren Energien in Deutschland im ersten Halbjahr 2018 Quartalsbericht der Arbeitsgruppe Erneuerbare Energien-Statistik (AGEE-</a:t>
            </a:r>
            <a:r>
              <a:rPr lang="de-DE" dirty="0" err="1">
                <a:effectLst/>
                <a:latin typeface="Arial" panose="020B0604020202020204" pitchFamily="34" charset="0"/>
              </a:rPr>
              <a:t>Stat</a:t>
            </a:r>
            <a:r>
              <a:rPr lang="de-DE" dirty="0">
                <a:effectLst/>
                <a:latin typeface="Arial" panose="020B0604020202020204" pitchFamily="34" charset="0"/>
              </a:rPr>
              <a:t>)</a:t>
            </a:r>
            <a:r>
              <a:rPr lang="de-DE" b="0" dirty="0">
                <a:effectLst/>
                <a:latin typeface="Arial" panose="020B0604020202020204" pitchFamily="34" charset="0"/>
              </a:rPr>
              <a:t>, </a:t>
            </a:r>
            <a:r>
              <a:rPr lang="de-DE" b="0" dirty="0"/>
              <a:t>https://www.umweltbundesamt.de/sites/default/files/medien/479/dokumente/180813_agee-stat_q2_2018_uba.pdf, August 2018. </a:t>
            </a:r>
          </a:p>
        </p:txBody>
      </p:sp>
      <p:sp>
        <p:nvSpPr>
          <p:cNvPr id="4" name="Slide Number Placeholder 3"/>
          <p:cNvSpPr>
            <a:spLocks noGrp="1"/>
          </p:cNvSpPr>
          <p:nvPr>
            <p:ph type="sldNum" sz="quarter" idx="10"/>
          </p:nvPr>
        </p:nvSpPr>
        <p:spPr/>
        <p:txBody>
          <a:bodyPr/>
          <a:lstStyle/>
          <a:p>
            <a:fld id="{8786A924-4D0A-4E1E-B775-FFF38A984CB1}"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409661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en-GB" b="1" noProof="0" dirty="0"/>
              <a:t>Notes</a:t>
            </a:r>
          </a:p>
          <a:p>
            <a:endParaRPr lang="en-GB" b="1" noProof="0" dirty="0"/>
          </a:p>
          <a:p>
            <a:r>
              <a:rPr lang="en-GB" b="1" noProof="0" dirty="0"/>
              <a:t>The slide illustrates the predicted electricity generation capacity in Germany in 2030 by</a:t>
            </a:r>
            <a:r>
              <a:rPr lang="en-GB" b="1" baseline="0" noProof="0" dirty="0"/>
              <a:t> energy sources according to the scenario B of Scenario Framework for 2019-2030 (moderate sector coupling with mixed sector structure and achieving of the goal of 65% RES in the gross electricity consumption).</a:t>
            </a:r>
            <a:endParaRPr lang="en-GB" b="1" noProof="0" dirty="0"/>
          </a:p>
          <a:p>
            <a:r>
              <a:rPr lang="en-GB" b="1" noProof="0" dirty="0"/>
              <a:t> </a:t>
            </a:r>
          </a:p>
          <a:p>
            <a:pPr>
              <a:buFont typeface="Arial" pitchFamily="34" charset="0"/>
              <a:buChar char="•"/>
            </a:pPr>
            <a:r>
              <a:rPr lang="en-GB" b="0" noProof="0" dirty="0"/>
              <a:t>Nuclear energy is phased out. </a:t>
            </a:r>
          </a:p>
          <a:p>
            <a:pPr>
              <a:buFont typeface="Arial" pitchFamily="34" charset="0"/>
              <a:buChar char="•"/>
            </a:pPr>
            <a:r>
              <a:rPr lang="en-GB" b="0" noProof="0" dirty="0"/>
              <a:t>In terms of installed generating capacity, renewables hold </a:t>
            </a:r>
            <a:r>
              <a:rPr lang="en-GB" b="0" baseline="0" noProof="0" dirty="0"/>
              <a:t>over 70% of total capacity. </a:t>
            </a:r>
          </a:p>
          <a:p>
            <a:pPr>
              <a:buFont typeface="Arial" pitchFamily="34" charset="0"/>
              <a:buNone/>
            </a:pPr>
            <a:endParaRPr lang="en-GB" b="1" noProof="0" dirty="0"/>
          </a:p>
          <a:p>
            <a:pPr>
              <a:buFont typeface="Arial" pitchFamily="34" charset="0"/>
              <a:buNone/>
            </a:pPr>
            <a:endParaRPr lang="en-GB" b="1" noProof="0" dirty="0"/>
          </a:p>
          <a:p>
            <a:r>
              <a:rPr lang="en-GB" b="1" noProof="0" dirty="0"/>
              <a:t>Sources</a:t>
            </a:r>
          </a:p>
          <a:p>
            <a:pPr defTabSz="947958">
              <a:defRPr/>
            </a:pPr>
            <a:r>
              <a:rPr lang="de-DE" b="1" dirty="0"/>
              <a:t>BNetzA</a:t>
            </a:r>
            <a:r>
              <a:rPr lang="de-DE" b="0" dirty="0"/>
              <a:t>: </a:t>
            </a:r>
            <a:r>
              <a:rPr lang="de-DE" b="0" dirty="0" err="1"/>
              <a:t>Szenariorahmen</a:t>
            </a:r>
            <a:r>
              <a:rPr lang="de-DE" b="0" dirty="0"/>
              <a:t> 2019-2030, https://www.netzausbau.de/SharedDocs/Downloads/DE/2030_V19/SR/Szenariorahmen_2019-2030_Genehmigung.pdf?__blob=publicationFile  </a:t>
            </a:r>
          </a:p>
        </p:txBody>
      </p:sp>
      <p:sp>
        <p:nvSpPr>
          <p:cNvPr id="4" name="Foliennummernplatzhalter 3"/>
          <p:cNvSpPr>
            <a:spLocks noGrp="1"/>
          </p:cNvSpPr>
          <p:nvPr>
            <p:ph type="sldNum" sz="quarter" idx="10"/>
          </p:nvPr>
        </p:nvSpPr>
        <p:spPr/>
        <p:txBody>
          <a:bodyPr/>
          <a:lstStyle/>
          <a:p>
            <a:fld id="{EC8E54D8-71A2-43C2-AA02-845615887188}" type="slidenum">
              <a:rPr lang="de-DE" smtClean="0"/>
              <a:pPr/>
              <a:t>14</a:t>
            </a:fld>
            <a:endParaRPr lang="de-DE"/>
          </a:p>
        </p:txBody>
      </p:sp>
    </p:spTree>
    <p:extLst>
      <p:ext uri="{BB962C8B-B14F-4D97-AF65-F5344CB8AC3E}">
        <p14:creationId xmlns:p14="http://schemas.microsoft.com/office/powerpoint/2010/main" val="174779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b="1" noProof="0" dirty="0"/>
              <a:t>Notes</a:t>
            </a:r>
          </a:p>
          <a:p>
            <a:endParaRPr lang="en-GB" b="1" noProof="0" dirty="0"/>
          </a:p>
          <a:p>
            <a:pPr>
              <a:buFont typeface="Arial" pitchFamily="34" charset="0"/>
              <a:buChar char="•"/>
            </a:pPr>
            <a:r>
              <a:rPr lang="en-GB" b="0" u="none" noProof="0" dirty="0"/>
              <a:t> The graph compares the nuclear and renewable gross electricity</a:t>
            </a:r>
            <a:r>
              <a:rPr lang="en-GB" b="0" u="none" baseline="0" noProof="0" dirty="0"/>
              <a:t> production from 1990 to 2017 (observed)</a:t>
            </a:r>
          </a:p>
          <a:p>
            <a:pPr>
              <a:buFont typeface="Arial" pitchFamily="34" charset="0"/>
              <a:buChar char="•"/>
            </a:pPr>
            <a:r>
              <a:rPr lang="en-GB" b="0" u="none" baseline="0" noProof="0" dirty="0"/>
              <a:t> Until 2022 all nuclear generation will decline to zero. (Figures 2015 to 2022 for nuclear are only illustrative and estimations!)</a:t>
            </a:r>
          </a:p>
          <a:p>
            <a:pPr>
              <a:buFont typeface="Arial" pitchFamily="34" charset="0"/>
              <a:buChar char="•"/>
            </a:pPr>
            <a:r>
              <a:rPr lang="en-GB" b="0" u="none" baseline="0" noProof="0" dirty="0"/>
              <a:t> Renewables alone could compensate and replace a substantial share of reduced nuclear power generation. </a:t>
            </a:r>
            <a:endParaRPr lang="en-GB" b="0" u="none" noProof="0" dirty="0"/>
          </a:p>
          <a:p>
            <a:endParaRPr lang="en-GB" b="1" noProof="0" dirty="0"/>
          </a:p>
          <a:p>
            <a:r>
              <a:rPr lang="en-GB" b="1" noProof="0" dirty="0"/>
              <a:t>Source</a:t>
            </a:r>
          </a:p>
          <a:p>
            <a:pPr defTabSz="947958">
              <a:defRPr/>
            </a:pPr>
            <a:r>
              <a:rPr lang="de-DE" b="1" dirty="0"/>
              <a:t>BMWi 2018:</a:t>
            </a:r>
            <a:r>
              <a:rPr lang="de-DE" b="1" baseline="0" dirty="0"/>
              <a:t> </a:t>
            </a:r>
            <a:r>
              <a:rPr lang="de-DE" b="0" baseline="0" dirty="0"/>
              <a:t>Energiedaten, Gesamtausgabe der Energiedaten, Datensammlung des BMWi, https://www.bmwi.de/Redaktion/DE/Artikel/Energie/energiedaten-gesamtausgabe.html, August 2018.</a:t>
            </a:r>
          </a:p>
          <a:p>
            <a:pPr defTabSz="947958">
              <a:defRPr/>
            </a:pPr>
            <a:r>
              <a:rPr lang="de-DE" b="1" dirty="0"/>
              <a:t>BMWi 2018: </a:t>
            </a:r>
            <a:r>
              <a:rPr lang="de-DE" b="0" dirty="0"/>
              <a:t>Energiedaten – Gesamtausgabe der Energiedaten – Datensammlung des BMWi (xlsx), https://www.bmwi.de/Redaktion/DE/Binaer/Energiedaten/energiedaten-gesamt-xls.xlsx?__blob=publicationFile&amp;v=85.</a:t>
            </a:r>
          </a:p>
          <a:p>
            <a:endParaRPr lang="en-GB" noProof="0" dirty="0"/>
          </a:p>
          <a:p>
            <a:r>
              <a:rPr lang="en-GB" noProof="0" dirty="0"/>
              <a:t>Illustration RENAC</a:t>
            </a: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8E54D8-71A2-43C2-AA02-845615887188}" type="slidenum">
              <a:rPr kumimoji="0" lang="de-DE"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0880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r>
              <a:rPr lang="en-GB" b="1" dirty="0"/>
              <a:t>Notes</a:t>
            </a:r>
          </a:p>
          <a:p>
            <a:endParaRPr lang="en-GB" b="1" dirty="0"/>
          </a:p>
          <a:p>
            <a:r>
              <a:rPr lang="en-GB" b="1" dirty="0"/>
              <a:t>The slide addresses the question whether the Energiewende is creating new jobs.</a:t>
            </a:r>
          </a:p>
          <a:p>
            <a:endParaRPr lang="en-GB" b="1" dirty="0"/>
          </a:p>
          <a:p>
            <a:pPr>
              <a:buFont typeface="Arial" pitchFamily="34" charset="0"/>
              <a:buNone/>
            </a:pPr>
            <a:r>
              <a:rPr lang="en-GB" b="0" dirty="0"/>
              <a:t>In summary: the Energiewende is both: a creator of new clean jobs and reinforcing the trend of structural change that will lead to job losses in traditional industries. The net effect of job creation is positive, according to various studies.</a:t>
            </a:r>
          </a:p>
          <a:p>
            <a:pPr>
              <a:buFont typeface="Arial" pitchFamily="34" charset="0"/>
              <a:buNone/>
            </a:pPr>
            <a:endParaRPr lang="en-GB" b="0" dirty="0"/>
          </a:p>
          <a:p>
            <a:pPr>
              <a:buFont typeface="Arial" pitchFamily="34" charset="0"/>
              <a:buNone/>
            </a:pPr>
            <a:r>
              <a:rPr lang="en-GB" b="1" dirty="0"/>
              <a:t>Employed persons in the energy sector: </a:t>
            </a:r>
            <a:r>
              <a:rPr lang="en-GB" b="0" dirty="0"/>
              <a:t>Fossil/conventional includes</a:t>
            </a:r>
          </a:p>
          <a:p>
            <a:pPr marL="177742" indent="-177742">
              <a:buFont typeface="Arial" pitchFamily="34" charset="0"/>
              <a:buChar char="•"/>
            </a:pPr>
            <a:r>
              <a:rPr lang="de-DE" dirty="0"/>
              <a:t>Hard </a:t>
            </a:r>
            <a:r>
              <a:rPr lang="de-DE" dirty="0" err="1"/>
              <a:t>coal</a:t>
            </a:r>
            <a:r>
              <a:rPr lang="de-DE" dirty="0"/>
              <a:t> and </a:t>
            </a:r>
            <a:r>
              <a:rPr lang="de-DE" dirty="0" err="1"/>
              <a:t>lignite</a:t>
            </a:r>
            <a:r>
              <a:rPr lang="de-DE" dirty="0"/>
              <a:t> </a:t>
            </a:r>
            <a:r>
              <a:rPr lang="de-DE" dirty="0" err="1"/>
              <a:t>mining</a:t>
            </a:r>
            <a:r>
              <a:rPr lang="de-DE" dirty="0"/>
              <a:t> </a:t>
            </a:r>
          </a:p>
          <a:p>
            <a:pPr marL="177742" indent="-177742">
              <a:buFont typeface="Arial" pitchFamily="34" charset="0"/>
              <a:buChar char="•"/>
            </a:pPr>
            <a:r>
              <a:rPr lang="de-DE" dirty="0" err="1"/>
              <a:t>District</a:t>
            </a:r>
            <a:r>
              <a:rPr lang="de-DE" dirty="0"/>
              <a:t> </a:t>
            </a:r>
            <a:r>
              <a:rPr lang="de-DE" dirty="0" err="1"/>
              <a:t>heating</a:t>
            </a:r>
            <a:r>
              <a:rPr lang="de-DE" dirty="0"/>
              <a:t> </a:t>
            </a:r>
            <a:r>
              <a:rPr lang="de-DE" dirty="0" err="1"/>
              <a:t>networks</a:t>
            </a:r>
            <a:endParaRPr lang="de-DE" dirty="0"/>
          </a:p>
          <a:p>
            <a:pPr marL="177742" indent="-177742">
              <a:buFont typeface="Arial" pitchFamily="34" charset="0"/>
              <a:buChar char="•"/>
            </a:pPr>
            <a:r>
              <a:rPr lang="de-DE" dirty="0"/>
              <a:t>Mineral </a:t>
            </a:r>
            <a:r>
              <a:rPr lang="de-DE" dirty="0" err="1"/>
              <a:t>oil</a:t>
            </a:r>
            <a:r>
              <a:rPr lang="de-DE" dirty="0"/>
              <a:t> </a:t>
            </a:r>
            <a:r>
              <a:rPr lang="de-DE" dirty="0" err="1"/>
              <a:t>processing</a:t>
            </a:r>
            <a:endParaRPr lang="de-DE" dirty="0"/>
          </a:p>
          <a:p>
            <a:pPr marL="177742" indent="-177742">
              <a:buFont typeface="Arial" pitchFamily="34" charset="0"/>
              <a:buChar char="•"/>
            </a:pPr>
            <a:r>
              <a:rPr lang="de-DE" dirty="0" err="1"/>
              <a:t>Oil</a:t>
            </a:r>
            <a:r>
              <a:rPr lang="de-DE" dirty="0"/>
              <a:t> and gas </a:t>
            </a:r>
            <a:r>
              <a:rPr lang="de-DE" dirty="0" err="1"/>
              <a:t>exploration</a:t>
            </a:r>
            <a:r>
              <a:rPr lang="de-DE" dirty="0"/>
              <a:t> and </a:t>
            </a:r>
            <a:r>
              <a:rPr lang="de-DE" dirty="0" err="1"/>
              <a:t>extraction</a:t>
            </a:r>
            <a:endParaRPr lang="de-DE" dirty="0"/>
          </a:p>
          <a:p>
            <a:pPr marL="177742" indent="-177742">
              <a:buFont typeface="Arial" pitchFamily="34" charset="0"/>
              <a:buChar char="•"/>
            </a:pPr>
            <a:r>
              <a:rPr lang="de-DE" dirty="0"/>
              <a:t>Gas </a:t>
            </a:r>
            <a:r>
              <a:rPr lang="de-DE" dirty="0" err="1"/>
              <a:t>supply</a:t>
            </a:r>
            <a:endParaRPr lang="de-DE" dirty="0"/>
          </a:p>
          <a:p>
            <a:pPr marL="177742" indent="-177742">
              <a:buFont typeface="Arial" pitchFamily="34" charset="0"/>
              <a:buChar char="•"/>
            </a:pPr>
            <a:r>
              <a:rPr lang="de-DE" dirty="0"/>
              <a:t>Power </a:t>
            </a:r>
            <a:r>
              <a:rPr lang="de-DE" dirty="0" err="1"/>
              <a:t>supply</a:t>
            </a:r>
            <a:endParaRPr lang="de-DE" dirty="0"/>
          </a:p>
          <a:p>
            <a:pPr>
              <a:buFont typeface="Arial" pitchFamily="34" charset="0"/>
              <a:buNone/>
            </a:pPr>
            <a:endParaRPr lang="de-DE" b="1" dirty="0"/>
          </a:p>
          <a:p>
            <a:pPr>
              <a:buFont typeface="Arial" pitchFamily="34" charset="0"/>
              <a:buNone/>
            </a:pPr>
            <a:r>
              <a:rPr lang="de-DE" b="1" dirty="0"/>
              <a:t>German</a:t>
            </a:r>
          </a:p>
          <a:p>
            <a:pPr marL="177742" indent="-177742">
              <a:buFont typeface="Arial" panose="020B0604020202020204" pitchFamily="34" charset="0"/>
              <a:buChar char="•"/>
            </a:pPr>
            <a:r>
              <a:rPr lang="de-DE" dirty="0"/>
              <a:t>Steinkohlenbergbau und -veredelung</a:t>
            </a:r>
            <a:r>
              <a:rPr lang="de-DE" b="0" dirty="0"/>
              <a:t> </a:t>
            </a:r>
            <a:r>
              <a:rPr lang="de-DE" dirty="0"/>
              <a:t> </a:t>
            </a:r>
          </a:p>
          <a:p>
            <a:pPr marL="177742" indent="-177742">
              <a:buFont typeface="Arial" panose="020B0604020202020204" pitchFamily="34" charset="0"/>
              <a:buChar char="•"/>
            </a:pPr>
            <a:r>
              <a:rPr lang="de-DE" dirty="0"/>
              <a:t>Braunkohlenbergbau und -veredelung</a:t>
            </a:r>
            <a:r>
              <a:rPr lang="de-DE" b="0" dirty="0"/>
              <a:t> </a:t>
            </a:r>
            <a:r>
              <a:rPr lang="de-DE" dirty="0"/>
              <a:t>  -</a:t>
            </a:r>
          </a:p>
          <a:p>
            <a:pPr marL="177742" indent="-177742">
              <a:buFont typeface="Arial" panose="020B0604020202020204" pitchFamily="34" charset="0"/>
              <a:buChar char="•"/>
            </a:pPr>
            <a:r>
              <a:rPr lang="de-DE" dirty="0"/>
              <a:t>Fernwärmeversorgung *</a:t>
            </a:r>
            <a:r>
              <a:rPr lang="de-DE" b="0" dirty="0"/>
              <a:t> </a:t>
            </a:r>
            <a:r>
              <a:rPr lang="de-DE" dirty="0"/>
              <a:t>  </a:t>
            </a:r>
          </a:p>
          <a:p>
            <a:pPr marL="177742" indent="-177742">
              <a:buFont typeface="Arial" panose="020B0604020202020204" pitchFamily="34" charset="0"/>
              <a:buChar char="•"/>
            </a:pPr>
            <a:r>
              <a:rPr lang="de-DE" dirty="0"/>
              <a:t>Mineralölverarbeitung</a:t>
            </a:r>
            <a:r>
              <a:rPr lang="de-DE" b="0" dirty="0"/>
              <a:t> </a:t>
            </a:r>
            <a:r>
              <a:rPr lang="de-DE" dirty="0"/>
              <a:t>  </a:t>
            </a:r>
          </a:p>
          <a:p>
            <a:pPr marL="177742" indent="-177742">
              <a:buFont typeface="Arial" panose="020B0604020202020204" pitchFamily="34" charset="0"/>
              <a:buChar char="•"/>
            </a:pPr>
            <a:r>
              <a:rPr lang="de-DE" dirty="0"/>
              <a:t>Gewinnung von Erdöl und Erdgas</a:t>
            </a:r>
            <a:r>
              <a:rPr lang="de-DE" b="0" dirty="0"/>
              <a:t> </a:t>
            </a:r>
            <a:r>
              <a:rPr lang="de-DE" dirty="0"/>
              <a:t>  </a:t>
            </a:r>
          </a:p>
          <a:p>
            <a:pPr marL="177742" indent="-177742">
              <a:buFont typeface="Arial" panose="020B0604020202020204" pitchFamily="34" charset="0"/>
              <a:buChar char="•"/>
            </a:pPr>
            <a:r>
              <a:rPr lang="de-DE" dirty="0"/>
              <a:t>Gasversorgung *</a:t>
            </a:r>
            <a:r>
              <a:rPr lang="de-DE" b="0" dirty="0"/>
              <a:t> </a:t>
            </a:r>
            <a:r>
              <a:rPr lang="de-DE" dirty="0"/>
              <a:t> </a:t>
            </a:r>
          </a:p>
          <a:p>
            <a:pPr marL="177742" indent="-177742">
              <a:buFont typeface="Arial" panose="020B0604020202020204" pitchFamily="34" charset="0"/>
              <a:buChar char="•"/>
            </a:pPr>
            <a:r>
              <a:rPr lang="de-DE" dirty="0"/>
              <a:t>Elektrizitätsversorgung *</a:t>
            </a:r>
            <a:r>
              <a:rPr lang="de-DE" b="0" dirty="0"/>
              <a:t> </a:t>
            </a:r>
            <a:endParaRPr lang="en-GB" b="0" dirty="0"/>
          </a:p>
          <a:p>
            <a:endParaRPr lang="en-GB" b="1" dirty="0"/>
          </a:p>
          <a:p>
            <a:r>
              <a:rPr lang="en-GB" b="1" dirty="0"/>
              <a:t>Sources</a:t>
            </a:r>
          </a:p>
          <a:p>
            <a:pPr defTabSz="947958">
              <a:defRPr/>
            </a:pPr>
            <a:r>
              <a:rPr lang="de-DE" b="1" dirty="0"/>
              <a:t>BMWi 2018: </a:t>
            </a:r>
            <a:r>
              <a:rPr lang="de-DE" dirty="0"/>
              <a:t>Energiedaten Gesamt, August 2018, Tabelle 2 , Beschäftigte im Energiesektor </a:t>
            </a:r>
            <a:r>
              <a:rPr lang="de-DE" u="sng" dirty="0">
                <a:hlinkClick r:id="rId3"/>
              </a:rPr>
              <a:t>http://bmwi.de/DE/Themen/Energie/Energiedaten-und-analysen/Energiedaten/rahmendaten.html</a:t>
            </a:r>
            <a:r>
              <a:rPr lang="de-DE" dirty="0"/>
              <a:t> </a:t>
            </a:r>
            <a:endParaRPr lang="de-DE" b="1" dirty="0"/>
          </a:p>
          <a:p>
            <a:pPr defTabSz="947958">
              <a:defRPr/>
            </a:pPr>
            <a:r>
              <a:rPr lang="de-DE" b="1" dirty="0"/>
              <a:t>DLR / DIW /GWS 2018: </a:t>
            </a:r>
            <a:r>
              <a:rPr lang="de-DE" dirty="0"/>
              <a:t>Ökonomische Indikatoren des Energiesystems – Methode, Abgrenzung und Ergebnisse für den Zeitraum 2000–2016. </a:t>
            </a:r>
            <a:r>
              <a:rPr lang="en-GB" b="0" kern="1200" dirty="0">
                <a:solidFill>
                  <a:schemeClr val="tx1"/>
                </a:solidFill>
                <a:latin typeface="Arial" pitchFamily="34" charset="0"/>
                <a:ea typeface="+mn-ea"/>
                <a:cs typeface="Arial" pitchFamily="34" charset="0"/>
              </a:rPr>
              <a:t>Marlene O’Sullivan, Dietmar </a:t>
            </a:r>
            <a:r>
              <a:rPr lang="en-GB" b="0" kern="1200" dirty="0" err="1">
                <a:solidFill>
                  <a:schemeClr val="tx1"/>
                </a:solidFill>
                <a:latin typeface="Arial" pitchFamily="34" charset="0"/>
                <a:ea typeface="+mn-ea"/>
                <a:cs typeface="Arial" pitchFamily="34" charset="0"/>
              </a:rPr>
              <a:t>Edler</a:t>
            </a:r>
            <a:r>
              <a:rPr lang="en-GB" b="0" kern="1200" dirty="0">
                <a:solidFill>
                  <a:schemeClr val="tx1"/>
                </a:solidFill>
                <a:latin typeface="Arial" pitchFamily="34" charset="0"/>
                <a:ea typeface="+mn-ea"/>
                <a:cs typeface="Arial" pitchFamily="34" charset="0"/>
              </a:rPr>
              <a:t>, Ulrike Lehr</a:t>
            </a:r>
            <a:r>
              <a:rPr lang="en-GB" b="0" kern="1200" baseline="0" dirty="0">
                <a:solidFill>
                  <a:schemeClr val="tx1"/>
                </a:solidFill>
                <a:latin typeface="Arial" pitchFamily="34" charset="0"/>
                <a:ea typeface="+mn-ea"/>
                <a:cs typeface="Arial" pitchFamily="34" charset="0"/>
              </a:rPr>
              <a:t>, eds, </a:t>
            </a:r>
            <a:r>
              <a:rPr lang="de-DE" dirty="0"/>
              <a:t>Forschungsvorhaben im Auftrag des Bundesministeriums für Wirtschaft und Energie (BMWi), GWS </a:t>
            </a:r>
            <a:r>
              <a:rPr lang="de-DE" dirty="0" err="1"/>
              <a:t>research</a:t>
            </a:r>
            <a:r>
              <a:rPr lang="de-DE" dirty="0"/>
              <a:t> report 2018/01, https://www.bmwi.de/Redaktion/DE/Publikationen/Studien/oekonomische-indikatoren-und-energiewirtschaftliche-gesamtrechnung.pdf?__blob=publicationFile&amp;v=16, last </a:t>
            </a:r>
            <a:r>
              <a:rPr lang="de-DE" dirty="0" err="1"/>
              <a:t>accessed</a:t>
            </a:r>
            <a:r>
              <a:rPr lang="de-DE" dirty="0"/>
              <a:t> August 2018.</a:t>
            </a:r>
          </a:p>
          <a:p>
            <a:r>
              <a:rPr lang="de-DE" b="1" noProof="0" dirty="0"/>
              <a:t>GWS/DLR/DIW 2016</a:t>
            </a:r>
            <a:r>
              <a:rPr lang="de-DE" noProof="0" dirty="0"/>
              <a:t>: Bruttobeschäftigung durch Erneuerbare Energien.</a:t>
            </a:r>
            <a:r>
              <a:rPr lang="de-DE" baseline="0" noProof="0" dirty="0"/>
              <a:t> </a:t>
            </a:r>
            <a:endParaRPr lang="de-DE" noProof="0" dirty="0"/>
          </a:p>
          <a:p>
            <a:pPr>
              <a:defRPr/>
            </a:pPr>
            <a:r>
              <a:rPr lang="en-GB" b="1" dirty="0"/>
              <a:t>Energy Transition: </a:t>
            </a:r>
            <a:r>
              <a:rPr lang="en-GB" dirty="0"/>
              <a:t>Will the Energy Transition kill jobs?  http://energytransition.de/2012/10/k-will-the-energy-transition-kill-jobs/ </a:t>
            </a:r>
          </a:p>
          <a:p>
            <a:r>
              <a:rPr lang="en-GB" b="1" kern="1200" dirty="0">
                <a:solidFill>
                  <a:schemeClr val="tx1"/>
                </a:solidFill>
                <a:latin typeface="Arial" pitchFamily="34" charset="0"/>
                <a:ea typeface="+mn-ea"/>
                <a:cs typeface="Arial" pitchFamily="34" charset="0"/>
              </a:rPr>
              <a:t>Clean Energy Wire: </a:t>
            </a:r>
            <a:r>
              <a:rPr lang="en-GB" b="0" kern="1200" dirty="0">
                <a:solidFill>
                  <a:schemeClr val="tx1"/>
                </a:solidFill>
                <a:latin typeface="Arial" pitchFamily="34" charset="0"/>
                <a:ea typeface="+mn-ea"/>
                <a:cs typeface="Arial" pitchFamily="34" charset="0"/>
              </a:rPr>
              <a:t>T</a:t>
            </a:r>
            <a:r>
              <a:rPr lang="en-GB" b="0" dirty="0"/>
              <a:t>he energy transition's effect on jobs and business - Jobs won, jobs lost – how the Energiewende is transforming the labour market</a:t>
            </a:r>
            <a:r>
              <a:rPr lang="en-GB" b="1" dirty="0"/>
              <a:t>, </a:t>
            </a:r>
            <a:r>
              <a:rPr lang="en-GB" b="0" kern="1200" dirty="0">
                <a:solidFill>
                  <a:schemeClr val="tx1"/>
                </a:solidFill>
                <a:latin typeface="Arial" pitchFamily="34" charset="0"/>
                <a:ea typeface="+mn-ea"/>
                <a:cs typeface="Arial" pitchFamily="34" charset="0"/>
              </a:rPr>
              <a:t>http://www.cleanenergywire.org/dossiers/energy-transitions-effect-jobs-and-business, March 2015.</a:t>
            </a:r>
          </a:p>
        </p:txBody>
      </p:sp>
      <p:sp>
        <p:nvSpPr>
          <p:cNvPr id="4" name="Foliennummernplatzhalter 3"/>
          <p:cNvSpPr>
            <a:spLocks noGrp="1"/>
          </p:cNvSpPr>
          <p:nvPr>
            <p:ph type="sldNum" sz="quarter" idx="10"/>
          </p:nvPr>
        </p:nvSpPr>
        <p:spPr/>
        <p:txBody>
          <a:bodyPr/>
          <a:lstStyle/>
          <a:p>
            <a:fld id="{EC8E54D8-71A2-43C2-AA02-845615887188}" type="slidenum">
              <a:rPr lang="de-DE" smtClean="0"/>
              <a:pPr/>
              <a:t>16</a:t>
            </a:fld>
            <a:endParaRPr lang="de-DE"/>
          </a:p>
        </p:txBody>
      </p:sp>
    </p:spTree>
    <p:extLst>
      <p:ext uri="{BB962C8B-B14F-4D97-AF65-F5344CB8AC3E}">
        <p14:creationId xmlns:p14="http://schemas.microsoft.com/office/powerpoint/2010/main" val="1155565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Notes</a:t>
            </a:r>
          </a:p>
          <a:p>
            <a:endParaRPr lang="en-GB" dirty="0"/>
          </a:p>
          <a:p>
            <a:r>
              <a:rPr lang="en-GB" b="1" dirty="0"/>
              <a:t>Source</a:t>
            </a:r>
          </a:p>
          <a:p>
            <a:r>
              <a:rPr lang="en-GB" b="1" dirty="0"/>
              <a:t>Compilation by RENAC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Image: </a:t>
            </a:r>
            <a:r>
              <a:rPr lang="en-GB" b="0" dirty="0"/>
              <a:t>Wind Farm in France.</a:t>
            </a:r>
            <a:r>
              <a:rPr lang="en-GB" dirty="0"/>
              <a:t> Copyright: Roman Buss / RENAC</a:t>
            </a:r>
          </a:p>
        </p:txBody>
      </p:sp>
      <p:sp>
        <p:nvSpPr>
          <p:cNvPr id="4" name="Foliennummernplatzhalter 3"/>
          <p:cNvSpPr>
            <a:spLocks noGrp="1"/>
          </p:cNvSpPr>
          <p:nvPr>
            <p:ph type="sldNum" sz="quarter" idx="10"/>
          </p:nvPr>
        </p:nvSpPr>
        <p:spPr/>
        <p:txBody>
          <a:bodyPr/>
          <a:lstStyle/>
          <a:p>
            <a:fld id="{EC8E54D8-71A2-43C2-AA02-845615887188}" type="slidenum">
              <a:rPr lang="de-DE" smtClean="0"/>
              <a:pPr/>
              <a:t>17</a:t>
            </a:fld>
            <a:endParaRPr lang="de-DE"/>
          </a:p>
        </p:txBody>
      </p:sp>
    </p:spTree>
    <p:extLst>
      <p:ext uri="{BB962C8B-B14F-4D97-AF65-F5344CB8AC3E}">
        <p14:creationId xmlns:p14="http://schemas.microsoft.com/office/powerpoint/2010/main" val="80748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1" kern="1200" dirty="0">
                <a:solidFill>
                  <a:schemeClr val="tx1"/>
                </a:solidFill>
                <a:latin typeface="Arial" pitchFamily="34" charset="0"/>
                <a:ea typeface="+mn-ea"/>
                <a:cs typeface="Arial" pitchFamily="34" charset="0"/>
              </a:rPr>
              <a:t>THANK YOU very much</a:t>
            </a:r>
            <a:r>
              <a:rPr lang="en-GB" sz="1200" b="1" kern="1200" baseline="0" dirty="0">
                <a:solidFill>
                  <a:schemeClr val="tx1"/>
                </a:solidFill>
                <a:latin typeface="Arial" pitchFamily="34" charset="0"/>
                <a:ea typeface="+mn-ea"/>
                <a:cs typeface="Arial" pitchFamily="34" charset="0"/>
              </a:rPr>
              <a:t> for your attention.</a:t>
            </a:r>
            <a:endParaRPr lang="en-GB" sz="1200" b="1" kern="1200" dirty="0">
              <a:solidFill>
                <a:schemeClr val="tx1"/>
              </a:solidFill>
              <a:latin typeface="Arial" pitchFamily="34" charset="0"/>
              <a:ea typeface="+mn-ea"/>
              <a:cs typeface="Arial" pitchFamily="34" charset="0"/>
            </a:endParaRPr>
          </a:p>
          <a:p>
            <a:endParaRPr lang="en-GB" dirty="0"/>
          </a:p>
        </p:txBody>
      </p:sp>
      <p:sp>
        <p:nvSpPr>
          <p:cNvPr id="4" name="Foliennummernplatzhalter 3"/>
          <p:cNvSpPr>
            <a:spLocks noGrp="1"/>
          </p:cNvSpPr>
          <p:nvPr>
            <p:ph type="sldNum" sz="quarter" idx="10"/>
          </p:nvPr>
        </p:nvSpPr>
        <p:spPr/>
        <p:txBody>
          <a:bodyPr/>
          <a:lstStyle/>
          <a:p>
            <a:fld id="{EC8E54D8-71A2-43C2-AA02-845615887188}" type="slidenum">
              <a:rPr lang="de-DE" smtClean="0">
                <a:solidFill>
                  <a:prstClr val="black"/>
                </a:solidFill>
              </a:rPr>
              <a:pPr/>
              <a:t>18</a:t>
            </a:fld>
            <a:endParaRPr lang="de-DE">
              <a:solidFill>
                <a:prstClr val="black"/>
              </a:solidFill>
            </a:endParaRPr>
          </a:p>
        </p:txBody>
      </p:sp>
    </p:spTree>
    <p:extLst>
      <p:ext uri="{BB962C8B-B14F-4D97-AF65-F5344CB8AC3E}">
        <p14:creationId xmlns:p14="http://schemas.microsoft.com/office/powerpoint/2010/main" val="20046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pPr algn="l"/>
            <a:r>
              <a:rPr lang="en-GB" b="1" baseline="0" noProof="0" dirty="0">
                <a:latin typeface="Arial"/>
                <a:cs typeface="Arial"/>
              </a:rPr>
              <a:t>Notes</a:t>
            </a:r>
            <a:endParaRPr lang="en-GB" b="1" noProof="0" dirty="0"/>
          </a:p>
          <a:p>
            <a:pPr defTabSz="947882">
              <a:defRPr/>
            </a:pPr>
            <a:r>
              <a:rPr lang="en-GB" b="1" i="0" noProof="0" dirty="0"/>
              <a:t>The slide shows the so called energy triangle. This stresses the balance of all three major objectives of German energy policy</a:t>
            </a:r>
            <a:r>
              <a:rPr lang="en-GB" b="1" i="0" baseline="0" noProof="0" dirty="0"/>
              <a:t> and the Energiewende: affordable, secure and clean energy.</a:t>
            </a:r>
          </a:p>
          <a:p>
            <a:pPr defTabSz="947882">
              <a:defRPr/>
            </a:pPr>
            <a:endParaRPr lang="en-GB" b="1" i="0" baseline="0" noProof="0" dirty="0"/>
          </a:p>
          <a:p>
            <a:pPr marL="171450" indent="-171450" defTabSz="914949">
              <a:buFont typeface="Arial" panose="020B0604020202020204" pitchFamily="34" charset="0"/>
              <a:buChar char="•"/>
              <a:defRPr/>
            </a:pPr>
            <a:r>
              <a:rPr lang="en-US" sz="1200" baseline="0" dirty="0">
                <a:solidFill>
                  <a:schemeClr val="tx2"/>
                </a:solidFill>
                <a:latin typeface="Arial" panose="020B0604020202020204" pitchFamily="34" charset="0"/>
                <a:cs typeface="Arial" panose="020B0604020202020204" pitchFamily="34" charset="0"/>
              </a:rPr>
              <a:t>With the “energy transition”, Germany aims to create an “</a:t>
            </a:r>
            <a:r>
              <a:rPr lang="en-US" sz="1200" u="none" baseline="0" dirty="0">
                <a:solidFill>
                  <a:schemeClr val="tx2"/>
                </a:solidFill>
                <a:latin typeface="Arial" panose="020B0604020202020204" pitchFamily="34" charset="0"/>
                <a:cs typeface="Arial" panose="020B0604020202020204" pitchFamily="34" charset="0"/>
              </a:rPr>
              <a:t>e</a:t>
            </a:r>
            <a:r>
              <a:rPr lang="en-US" sz="1200" u="none" dirty="0">
                <a:solidFill>
                  <a:schemeClr val="tx2"/>
                </a:solidFill>
                <a:latin typeface="Arial" panose="020B0604020202020204" pitchFamily="34" charset="0"/>
                <a:cs typeface="Arial" panose="020B0604020202020204" pitchFamily="34" charset="0"/>
              </a:rPr>
              <a:t>nvironmentally sound, secure and affordable energy supply”. (energy </a:t>
            </a:r>
            <a:r>
              <a:rPr lang="en-US" sz="1200" dirty="0">
                <a:solidFill>
                  <a:schemeClr val="tx2"/>
                </a:solidFill>
                <a:latin typeface="Arial" panose="020B0604020202020204" pitchFamily="34" charset="0"/>
                <a:cs typeface="Arial" panose="020B0604020202020204" pitchFamily="34" charset="0"/>
              </a:rPr>
              <a:t>policy triangle)</a:t>
            </a: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2"/>
                </a:solidFill>
                <a:latin typeface="Arial" panose="020B0604020202020204" pitchFamily="34" charset="0"/>
                <a:cs typeface="Arial" panose="020B0604020202020204" pitchFamily="34" charset="0"/>
              </a:rPr>
              <a:t>The transformation of Germany’s energy supply system towards renewable energy sources is key to achieve effective environmental protection and long-term climate goals.</a:t>
            </a: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chemeClr val="tx2"/>
                </a:solidFill>
                <a:latin typeface="Arial" panose="020B0604020202020204" pitchFamily="34" charset="0"/>
                <a:cs typeface="Arial" panose="020B0604020202020204" pitchFamily="34" charset="0"/>
              </a:rPr>
              <a:t>At the same time, a high level of energy security and c</a:t>
            </a:r>
            <a:r>
              <a:rPr lang="en-US" sz="1200" kern="1200" dirty="0">
                <a:solidFill>
                  <a:schemeClr val="tx2"/>
                </a:solidFill>
                <a:effectLst/>
                <a:latin typeface="Arial" panose="020B0604020202020204" pitchFamily="34" charset="0"/>
                <a:ea typeface="+mn-ea"/>
                <a:cs typeface="Arial" panose="020B0604020202020204" pitchFamily="34" charset="0"/>
              </a:rPr>
              <a:t>ost-­effective solutions are crucial to ensuring that energy remains affordable </a:t>
            </a:r>
            <a:r>
              <a:rPr lang="en-US" sz="1200" kern="1200" baseline="0" dirty="0">
                <a:solidFill>
                  <a:schemeClr val="tx2"/>
                </a:solidFill>
                <a:effectLst/>
                <a:latin typeface="Arial" panose="020B0604020202020204" pitchFamily="34" charset="0"/>
                <a:ea typeface="+mn-ea"/>
                <a:cs typeface="Arial" panose="020B0604020202020204" pitchFamily="34" charset="0"/>
              </a:rPr>
              <a:t>and for Germany to remain a competitive industrial base in the long term.</a:t>
            </a:r>
            <a:endParaRPr lang="en-US" sz="1200" dirty="0">
              <a:solidFill>
                <a:schemeClr val="tx2"/>
              </a:solidFill>
              <a:latin typeface="Arial" panose="020B0604020202020204" pitchFamily="34" charset="0"/>
              <a:cs typeface="Arial" panose="020B0604020202020204" pitchFamily="34" charset="0"/>
            </a:endParaRPr>
          </a:p>
          <a:p>
            <a:pPr marL="0" marR="0" lvl="0" indent="0" algn="l" defTabSz="91494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chemeClr val="tx2"/>
              </a:solidFill>
              <a:latin typeface="Arial" panose="020B0604020202020204" pitchFamily="34" charset="0"/>
              <a:cs typeface="Arial" panose="020B0604020202020204" pitchFamily="34" charset="0"/>
            </a:endParaRPr>
          </a:p>
          <a:p>
            <a:pPr marL="0" marR="0" lvl="0" indent="0" algn="l" defTabSz="91494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tx2"/>
                </a:solidFill>
                <a:latin typeface="Arial" panose="020B0604020202020204" pitchFamily="34" charset="0"/>
                <a:cs typeface="Arial" panose="020B0604020202020204" pitchFamily="34" charset="0"/>
              </a:rPr>
              <a:t>Background</a:t>
            </a:r>
            <a:r>
              <a:rPr lang="en-US" sz="1200" b="1" baseline="0" dirty="0">
                <a:solidFill>
                  <a:schemeClr val="tx2"/>
                </a:solidFill>
                <a:latin typeface="Arial" panose="020B0604020202020204" pitchFamily="34" charset="0"/>
                <a:cs typeface="Arial" panose="020B0604020202020204" pitchFamily="34" charset="0"/>
              </a:rPr>
              <a:t> information</a:t>
            </a: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2"/>
                </a:solidFill>
                <a:effectLst/>
                <a:latin typeface="Arial" panose="020B0604020202020204" pitchFamily="34" charset="0"/>
                <a:ea typeface="+mn-ea"/>
                <a:cs typeface="Arial" panose="020B0604020202020204" pitchFamily="34" charset="0"/>
              </a:rPr>
              <a:t>The Energy Concept 2010 serves as the compass for steering the “energy transition” – the transformation of Germany’s energy supply system to renewable energy sources. </a:t>
            </a:r>
            <a:endParaRPr lang="en-GB" sz="1200" kern="1200" dirty="0">
              <a:solidFill>
                <a:schemeClr val="tx2"/>
              </a:solidFill>
              <a:effectLst/>
              <a:latin typeface="Arial" panose="020B0604020202020204" pitchFamily="34" charset="0"/>
              <a:ea typeface="+mn-ea"/>
              <a:cs typeface="Arial" panose="020B0604020202020204" pitchFamily="34" charset="0"/>
            </a:endParaRPr>
          </a:p>
          <a:p>
            <a:pPr marL="171553" indent="-171553" defTabSz="914949">
              <a:buFont typeface="Arial" panose="020B0604020202020204" pitchFamily="34" charset="0"/>
              <a:buChar char="•"/>
              <a:defRPr/>
            </a:pPr>
            <a:r>
              <a:rPr lang="en-US" sz="1200" kern="1200" dirty="0">
                <a:solidFill>
                  <a:schemeClr val="tx2"/>
                </a:solidFill>
                <a:effectLst/>
                <a:latin typeface="Arial" panose="020B0604020202020204" pitchFamily="34" charset="0"/>
                <a:ea typeface="+mn-ea"/>
                <a:cs typeface="Arial" panose="020B0604020202020204" pitchFamily="34" charset="0"/>
              </a:rPr>
              <a:t>The Energy Concept</a:t>
            </a:r>
            <a:r>
              <a:rPr lang="en-US" sz="1200" kern="1200" baseline="0" dirty="0">
                <a:solidFill>
                  <a:schemeClr val="tx2"/>
                </a:solidFill>
                <a:effectLst/>
                <a:latin typeface="Arial" panose="020B0604020202020204" pitchFamily="34" charset="0"/>
                <a:ea typeface="+mn-ea"/>
                <a:cs typeface="Arial" panose="020B0604020202020204" pitchFamily="34" charset="0"/>
              </a:rPr>
              <a:t> </a:t>
            </a:r>
            <a:r>
              <a:rPr lang="en-US" sz="1200" kern="1200" dirty="0">
                <a:solidFill>
                  <a:schemeClr val="tx2"/>
                </a:solidFill>
                <a:effectLst/>
                <a:latin typeface="Arial" panose="020B0604020202020204" pitchFamily="34" charset="0"/>
                <a:ea typeface="+mn-ea"/>
                <a:cs typeface="Arial" panose="020B0604020202020204" pitchFamily="34" charset="0"/>
              </a:rPr>
              <a:t>describes the road to a reliable, economical and environmentally compatible future for the energy supply system. </a:t>
            </a:r>
            <a:endParaRPr lang="en-GB" sz="1200" kern="1200" dirty="0">
              <a:solidFill>
                <a:schemeClr val="tx2"/>
              </a:solidFill>
              <a:effectLst/>
              <a:latin typeface="Arial" panose="020B0604020202020204" pitchFamily="34" charset="0"/>
              <a:ea typeface="+mn-ea"/>
              <a:cs typeface="Arial" panose="020B0604020202020204" pitchFamily="34" charset="0"/>
            </a:endParaRPr>
          </a:p>
          <a:p>
            <a:pPr marL="171553" indent="-171553" defTabSz="914949">
              <a:buFont typeface="Arial" panose="020B0604020202020204" pitchFamily="34" charset="0"/>
              <a:buChar char="•"/>
              <a:defRPr/>
            </a:pPr>
            <a:r>
              <a:rPr lang="en-US" sz="1200" dirty="0">
                <a:solidFill>
                  <a:schemeClr val="tx2"/>
                </a:solidFill>
                <a:latin typeface="Arial" panose="020B0604020202020204" pitchFamily="34" charset="0"/>
                <a:cs typeface="Arial" panose="020B0604020202020204" pitchFamily="34" charset="0"/>
              </a:rPr>
              <a:t>These objectives of the “energy transition” </a:t>
            </a:r>
            <a:r>
              <a:rPr lang="en-US" sz="1200" baseline="0" dirty="0">
                <a:solidFill>
                  <a:schemeClr val="tx2"/>
                </a:solidFill>
                <a:latin typeface="Arial" panose="020B0604020202020204" pitchFamily="34" charset="0"/>
                <a:cs typeface="Arial" panose="020B0604020202020204" pitchFamily="34" charset="0"/>
              </a:rPr>
              <a:t>are further detailed in the five reasons for the Energiewende (see next slide).</a:t>
            </a:r>
          </a:p>
          <a:p>
            <a:pPr defTabSz="991198">
              <a:buFont typeface="Arial" pitchFamily="34" charset="0"/>
              <a:buChar char="•"/>
              <a:defRPr/>
            </a:pPr>
            <a:r>
              <a:rPr lang="en-GB" b="1" noProof="0" dirty="0"/>
              <a:t> Security of supply</a:t>
            </a:r>
            <a:r>
              <a:rPr lang="en-GB" b="1" baseline="0" noProof="0" dirty="0"/>
              <a:t> includes the dimensions</a:t>
            </a:r>
            <a:endParaRPr lang="en-GB" b="1" noProof="0" dirty="0"/>
          </a:p>
          <a:p>
            <a:pPr lvl="1">
              <a:buFont typeface="Arial" pitchFamily="34" charset="0"/>
              <a:buChar char="•"/>
            </a:pPr>
            <a:r>
              <a:rPr lang="en-GB" noProof="0" dirty="0">
                <a:ea typeface="Verdana" pitchFamily="34" charset="0"/>
              </a:rPr>
              <a:t> Resource availability</a:t>
            </a:r>
          </a:p>
          <a:p>
            <a:pPr lvl="1">
              <a:buFont typeface="Arial" pitchFamily="34" charset="0"/>
              <a:buChar char="•"/>
            </a:pPr>
            <a:r>
              <a:rPr lang="en-GB" noProof="0" dirty="0">
                <a:ea typeface="Verdana" pitchFamily="34" charset="0"/>
              </a:rPr>
              <a:t> Reserve capacity</a:t>
            </a:r>
          </a:p>
          <a:p>
            <a:pPr lvl="1">
              <a:buFont typeface="Arial" pitchFamily="34" charset="0"/>
              <a:buChar char="•"/>
            </a:pPr>
            <a:r>
              <a:rPr lang="en-GB" noProof="0" dirty="0">
                <a:ea typeface="Verdana" pitchFamily="34" charset="0"/>
              </a:rPr>
              <a:t> Grid stability</a:t>
            </a:r>
          </a:p>
          <a:p>
            <a:pPr lvl="1">
              <a:buFont typeface="Arial" pitchFamily="34" charset="0"/>
              <a:buChar char="•"/>
            </a:pPr>
            <a:r>
              <a:rPr lang="en-GB" noProof="0" dirty="0">
                <a:ea typeface="Verdana" pitchFamily="34" charset="0"/>
              </a:rPr>
              <a:t> Price stability</a:t>
            </a:r>
          </a:p>
          <a:p>
            <a:pPr lvl="1">
              <a:buFont typeface="Arial" pitchFamily="34" charset="0"/>
              <a:buChar char="•"/>
            </a:pPr>
            <a:r>
              <a:rPr lang="en-GB" noProof="0" dirty="0">
                <a:ea typeface="Verdana" pitchFamily="34" charset="0"/>
              </a:rPr>
              <a:t> Market stability</a:t>
            </a:r>
          </a:p>
          <a:p>
            <a:pPr lvl="1">
              <a:buFont typeface="Arial" pitchFamily="34" charset="0"/>
              <a:buChar char="•"/>
            </a:pPr>
            <a:r>
              <a:rPr lang="en-GB" noProof="0" dirty="0">
                <a:ea typeface="Verdana" pitchFamily="34" charset="0"/>
              </a:rPr>
              <a:t> Geopolitical stability</a:t>
            </a:r>
          </a:p>
          <a:p>
            <a:pPr lvl="0">
              <a:buFont typeface="Arial" pitchFamily="34" charset="0"/>
              <a:buChar char="•"/>
            </a:pPr>
            <a:r>
              <a:rPr lang="en-GB" b="0" noProof="0" dirty="0">
                <a:ea typeface="Verdana" pitchFamily="34" charset="0"/>
              </a:rPr>
              <a:t> </a:t>
            </a:r>
            <a:r>
              <a:rPr lang="en-GB" b="1" noProof="0" dirty="0">
                <a:ea typeface="Verdana" pitchFamily="34" charset="0"/>
              </a:rPr>
              <a:t>Environmentally sound</a:t>
            </a:r>
            <a:r>
              <a:rPr lang="en-GB" b="1" baseline="0" noProof="0" dirty="0">
                <a:ea typeface="Verdana" pitchFamily="34" charset="0"/>
              </a:rPr>
              <a:t> energy</a:t>
            </a:r>
          </a:p>
          <a:p>
            <a:pPr lvl="1" algn="l">
              <a:buFont typeface="Arial" pitchFamily="34" charset="0"/>
              <a:buChar char="•"/>
            </a:pPr>
            <a:r>
              <a:rPr lang="en-GB" noProof="0" dirty="0">
                <a:ea typeface="Verdana" pitchFamily="34" charset="0"/>
              </a:rPr>
              <a:t> Climate protection</a:t>
            </a:r>
          </a:p>
          <a:p>
            <a:pPr lvl="1" algn="l">
              <a:buFont typeface="Arial" pitchFamily="34" charset="0"/>
              <a:buChar char="•"/>
            </a:pPr>
            <a:r>
              <a:rPr lang="en-GB" noProof="0" dirty="0">
                <a:ea typeface="Verdana" pitchFamily="34" charset="0"/>
              </a:rPr>
              <a:t> Low or no emissions</a:t>
            </a:r>
          </a:p>
          <a:p>
            <a:pPr lvl="1" algn="l">
              <a:buFont typeface="Arial" pitchFamily="34" charset="0"/>
              <a:buChar char="•"/>
            </a:pPr>
            <a:r>
              <a:rPr lang="en-GB" noProof="0" dirty="0">
                <a:ea typeface="Verdana" pitchFamily="34" charset="0"/>
              </a:rPr>
              <a:t> Nature conservation</a:t>
            </a:r>
          </a:p>
          <a:p>
            <a:pPr lvl="1" algn="l">
              <a:buFont typeface="Arial" pitchFamily="34" charset="0"/>
              <a:buChar char="•"/>
            </a:pPr>
            <a:r>
              <a:rPr lang="en-GB" noProof="0" dirty="0">
                <a:ea typeface="Verdana" pitchFamily="34" charset="0"/>
              </a:rPr>
              <a:t> Resource efficiency</a:t>
            </a:r>
          </a:p>
          <a:p>
            <a:pPr lvl="1" algn="l">
              <a:buFont typeface="Arial" pitchFamily="34" charset="0"/>
              <a:buChar char="•"/>
            </a:pPr>
            <a:r>
              <a:rPr lang="en-GB" noProof="0" dirty="0">
                <a:ea typeface="Verdana" pitchFamily="34" charset="0"/>
              </a:rPr>
              <a:t> Low-risk energy</a:t>
            </a:r>
          </a:p>
          <a:p>
            <a:pPr>
              <a:buFont typeface="Arial" pitchFamily="34" charset="0"/>
              <a:buChar char="•"/>
            </a:pPr>
            <a:r>
              <a:rPr lang="en-GB" b="1" noProof="0" dirty="0">
                <a:ea typeface="Verdana" pitchFamily="34" charset="0"/>
              </a:rPr>
              <a:t> Affordable Energy </a:t>
            </a:r>
          </a:p>
          <a:p>
            <a:pPr lvl="1">
              <a:buFont typeface="Arial" pitchFamily="34" charset="0"/>
              <a:buChar char="•"/>
            </a:pPr>
            <a:r>
              <a:rPr lang="en-GB" noProof="0" dirty="0">
                <a:ea typeface="Verdana" pitchFamily="34" charset="0"/>
              </a:rPr>
              <a:t> Cost effectiveness</a:t>
            </a:r>
          </a:p>
          <a:p>
            <a:pPr lvl="1">
              <a:buFont typeface="Arial" pitchFamily="34" charset="0"/>
              <a:buChar char="•"/>
            </a:pPr>
            <a:r>
              <a:rPr lang="en-GB" noProof="0" dirty="0">
                <a:ea typeface="Verdana" pitchFamily="34" charset="0"/>
              </a:rPr>
              <a:t> Predictable energy prices for all consumers</a:t>
            </a:r>
          </a:p>
          <a:p>
            <a:pPr lvl="1">
              <a:buFont typeface="Arial" pitchFamily="34" charset="0"/>
              <a:buChar char="•"/>
            </a:pPr>
            <a:r>
              <a:rPr lang="en-GB" noProof="0" dirty="0">
                <a:ea typeface="Verdana" pitchFamily="34" charset="0"/>
              </a:rPr>
              <a:t> Competition in energy markets</a:t>
            </a:r>
          </a:p>
          <a:p>
            <a:pPr lvl="1">
              <a:buFont typeface="Arial" pitchFamily="34" charset="0"/>
              <a:buChar char="•"/>
            </a:pPr>
            <a:r>
              <a:rPr lang="en-GB" noProof="0" dirty="0">
                <a:ea typeface="Verdana" pitchFamily="34" charset="0"/>
              </a:rPr>
              <a:t> Fair</a:t>
            </a:r>
            <a:r>
              <a:rPr lang="en-GB" baseline="0" noProof="0" dirty="0">
                <a:ea typeface="Verdana" pitchFamily="34" charset="0"/>
              </a:rPr>
              <a:t> distribution of costs by all consumer groups</a:t>
            </a:r>
            <a:endParaRPr lang="en-GB" noProof="0" dirty="0">
              <a:ea typeface="Verdana" pitchFamily="34" charset="0"/>
            </a:endParaRPr>
          </a:p>
          <a:p>
            <a:endParaRPr lang="en-GB" noProof="0" dirty="0"/>
          </a:p>
          <a:p>
            <a:r>
              <a:rPr lang="en-GB" b="1" noProof="0" dirty="0"/>
              <a:t>Sources</a:t>
            </a:r>
            <a:endParaRPr lang="en-GB" noProof="0" dirty="0"/>
          </a:p>
          <a:p>
            <a:pPr marL="0" marR="0" lvl="0" indent="-185738" algn="l" defTabSz="914400" rtl="0" eaLnBrk="1" fontAlgn="base" latinLnBrk="0" hangingPunct="1">
              <a:lnSpc>
                <a:spcPct val="100000"/>
              </a:lnSpc>
              <a:spcBef>
                <a:spcPct val="30000"/>
              </a:spcBef>
              <a:spcAft>
                <a:spcPct val="0"/>
              </a:spcAft>
              <a:buClrTx/>
              <a:buSzTx/>
              <a:buFontTx/>
              <a:buNone/>
              <a:tabLst/>
              <a:defRPr/>
            </a:pPr>
            <a:r>
              <a:rPr lang="en-GB" sz="1200" b="1" dirty="0">
                <a:solidFill>
                  <a:schemeClr val="tx2"/>
                </a:solidFill>
                <a:latin typeface="Arial" panose="020B0604020202020204" pitchFamily="34" charset="0"/>
                <a:cs typeface="Arial" panose="020B0604020202020204" pitchFamily="34" charset="0"/>
              </a:rPr>
              <a:t>BMWi/BMU (2010): </a:t>
            </a:r>
            <a:r>
              <a:rPr lang="en-GB" sz="1200" dirty="0">
                <a:solidFill>
                  <a:schemeClr val="tx2"/>
                </a:solidFill>
                <a:latin typeface="Arial" panose="020B0604020202020204" pitchFamily="34" charset="0"/>
                <a:cs typeface="Arial" panose="020B0604020202020204" pitchFamily="34" charset="0"/>
              </a:rPr>
              <a:t>Energy Concept </a:t>
            </a:r>
            <a:r>
              <a:rPr lang="en-US" sz="1200" dirty="0">
                <a:solidFill>
                  <a:schemeClr val="tx2"/>
                </a:solidFill>
                <a:latin typeface="Arial" panose="020B0604020202020204" pitchFamily="34" charset="0"/>
                <a:cs typeface="Arial" panose="020B0604020202020204" pitchFamily="34" charset="0"/>
              </a:rPr>
              <a:t>for an Environmentally Sound, Reliable </a:t>
            </a:r>
            <a:r>
              <a:rPr lang="de-DE" sz="1200" dirty="0">
                <a:solidFill>
                  <a:schemeClr val="tx2"/>
                </a:solidFill>
                <a:latin typeface="Arial" panose="020B0604020202020204" pitchFamily="34" charset="0"/>
                <a:cs typeface="Arial" panose="020B0604020202020204" pitchFamily="34" charset="0"/>
              </a:rPr>
              <a:t>and </a:t>
            </a:r>
            <a:r>
              <a:rPr lang="de-DE" sz="1200" dirty="0" err="1">
                <a:solidFill>
                  <a:schemeClr val="tx2"/>
                </a:solidFill>
                <a:latin typeface="Arial" panose="020B0604020202020204" pitchFamily="34" charset="0"/>
                <a:cs typeface="Arial" panose="020B0604020202020204" pitchFamily="34" charset="0"/>
              </a:rPr>
              <a:t>Affordable</a:t>
            </a:r>
            <a:r>
              <a:rPr lang="de-DE" sz="1200" dirty="0">
                <a:solidFill>
                  <a:schemeClr val="tx2"/>
                </a:solidFill>
                <a:latin typeface="Arial" panose="020B0604020202020204" pitchFamily="34" charset="0"/>
                <a:cs typeface="Arial" panose="020B0604020202020204" pitchFamily="34" charset="0"/>
              </a:rPr>
              <a:t> Energy Supply. 28. September </a:t>
            </a:r>
            <a:r>
              <a:rPr lang="en-GB" sz="1200" dirty="0">
                <a:solidFill>
                  <a:schemeClr val="tx2"/>
                </a:solidFill>
                <a:latin typeface="Arial" panose="020B0604020202020204" pitchFamily="34" charset="0"/>
                <a:cs typeface="Arial" panose="020B0604020202020204" pitchFamily="34" charset="0"/>
              </a:rPr>
              <a:t>2010: </a:t>
            </a:r>
            <a:r>
              <a:rPr lang="en-GB" sz="1200" dirty="0">
                <a:solidFill>
                  <a:schemeClr val="tx2"/>
                </a:solidFill>
                <a:latin typeface="Arial" panose="020B0604020202020204" pitchFamily="34" charset="0"/>
                <a:cs typeface="Arial" panose="020B0604020202020204" pitchFamily="34" charset="0"/>
                <a:hlinkClick r:id="rId3"/>
              </a:rPr>
              <a:t>http://www.germany.info/contentblob/3043402/Daten/1097719/BMUBMWi_Energy_Concept_DD.pdf</a:t>
            </a:r>
            <a:r>
              <a:rPr lang="en-GB" sz="1200" dirty="0">
                <a:solidFill>
                  <a:schemeClr val="tx2"/>
                </a:solidFill>
                <a:latin typeface="Arial" panose="020B0604020202020204" pitchFamily="34" charset="0"/>
                <a:cs typeface="Arial" panose="020B0604020202020204" pitchFamily="34" charset="0"/>
              </a:rPr>
              <a:t> (last accessed 02.01.17)</a:t>
            </a:r>
          </a:p>
          <a:p>
            <a:pPr indent="-185738"/>
            <a:r>
              <a:rPr lang="en-GB" b="1" noProof="0" dirty="0"/>
              <a:t>BMWi</a:t>
            </a:r>
            <a:r>
              <a:rPr lang="en-GB" b="1" baseline="0" noProof="0" dirty="0"/>
              <a:t> 2014: </a:t>
            </a:r>
            <a:r>
              <a:rPr lang="en-GB" noProof="0" dirty="0"/>
              <a:t>The Energy of the Future, First “Energy Transition” Progress Report – Summary, https://www.bmwi.de/English/Redaktion/Pdf/first-monitoring-report-energy-of-the-future,property=pdf,bereich=bmwi2012,sprache=de,rwb=true.pdf, page 4. last accessed May 2015.</a:t>
            </a:r>
          </a:p>
        </p:txBody>
      </p:sp>
      <p:sp>
        <p:nvSpPr>
          <p:cNvPr id="4" name="Foliennummernplatzhalter 3"/>
          <p:cNvSpPr>
            <a:spLocks noGrp="1"/>
          </p:cNvSpPr>
          <p:nvPr>
            <p:ph type="sldNum" sz="quarter" idx="10"/>
          </p:nvPr>
        </p:nvSpPr>
        <p:spPr/>
        <p:txBody>
          <a:bodyPr/>
          <a:lstStyle/>
          <a:p>
            <a:fld id="{EC8E54D8-71A2-43C2-AA02-845615887188}" type="slidenum">
              <a:rPr lang="de-DE" smtClean="0"/>
              <a:pPr/>
              <a:t>2</a:t>
            </a:fld>
            <a:endParaRPr lang="de-DE"/>
          </a:p>
        </p:txBody>
      </p:sp>
    </p:spTree>
    <p:extLst>
      <p:ext uri="{BB962C8B-B14F-4D97-AF65-F5344CB8AC3E}">
        <p14:creationId xmlns:p14="http://schemas.microsoft.com/office/powerpoint/2010/main" val="343419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2"/>
                </a:solidFill>
                <a:latin typeface="Arial" panose="020B0604020202020204" pitchFamily="34" charset="0"/>
                <a:cs typeface="Arial" panose="020B0604020202020204" pitchFamily="34" charset="0"/>
              </a:rPr>
              <a:t>Notes </a:t>
            </a:r>
          </a:p>
          <a:p>
            <a:r>
              <a:rPr lang="en-GB" b="1" noProof="0" dirty="0">
                <a:latin typeface="Arial"/>
                <a:cs typeface="Arial"/>
              </a:rPr>
              <a:t>The slide visualizes the many dimensions of the Energiewende.</a:t>
            </a:r>
          </a:p>
          <a:p>
            <a:pPr>
              <a:buFont typeface="Arial" pitchFamily="34" charset="0"/>
              <a:buNone/>
            </a:pPr>
            <a:endParaRPr lang="en-GB" b="1" baseline="0" noProof="0" dirty="0">
              <a:latin typeface="Arial"/>
              <a:cs typeface="Arial"/>
            </a:endParaRPr>
          </a:p>
          <a:p>
            <a:pPr marL="177742" indent="-177742">
              <a:buFont typeface="Arial" panose="020B0604020202020204" pitchFamily="34" charset="0"/>
              <a:buChar char="•"/>
            </a:pPr>
            <a:r>
              <a:rPr lang="en-US" dirty="0"/>
              <a:t>The </a:t>
            </a:r>
            <a:r>
              <a:rPr lang="en-US" b="1" dirty="0"/>
              <a:t>Energiewende is a fundamental restructuring and realignment of German energy policy</a:t>
            </a:r>
            <a:r>
              <a:rPr lang="en-US" dirty="0"/>
              <a:t>. </a:t>
            </a:r>
          </a:p>
          <a:p>
            <a:pPr marL="177742" indent="-177742">
              <a:buFont typeface="Arial" panose="020B0604020202020204" pitchFamily="34" charset="0"/>
              <a:buChar char="•"/>
            </a:pPr>
            <a:r>
              <a:rPr lang="en-US" dirty="0"/>
              <a:t>In the public discourse, however, the Energiewende is often narrowed to the electricity sector. </a:t>
            </a:r>
          </a:p>
          <a:p>
            <a:pPr marL="177742" indent="-177742">
              <a:buFont typeface="Arial" panose="020B0604020202020204" pitchFamily="34" charset="0"/>
              <a:buChar char="•"/>
            </a:pPr>
            <a:r>
              <a:rPr lang="en-US" dirty="0"/>
              <a:t>Yet, the Energiewende is multi-dimensional, has a </a:t>
            </a:r>
            <a:r>
              <a:rPr lang="en-US" b="1" dirty="0"/>
              <a:t>much larger scope and goes far beyond the power sector</a:t>
            </a:r>
            <a:r>
              <a:rPr lang="en-US" dirty="0"/>
              <a:t>.</a:t>
            </a:r>
            <a:endParaRPr lang="de-DE" dirty="0"/>
          </a:p>
          <a:p>
            <a:pPr marL="177742" indent="-177742">
              <a:buFont typeface="Arial" panose="020B0604020202020204" pitchFamily="34" charset="0"/>
              <a:buChar char="•"/>
            </a:pPr>
            <a:r>
              <a:rPr lang="en-US" dirty="0"/>
              <a:t>The formulated targets of the energy transition cannot be reached without considering, inter alia, </a:t>
            </a:r>
            <a:r>
              <a:rPr lang="en-US" b="1" dirty="0"/>
              <a:t>energy efficiency</a:t>
            </a:r>
            <a:r>
              <a:rPr lang="en-US" dirty="0"/>
              <a:t>, the </a:t>
            </a:r>
            <a:r>
              <a:rPr lang="en-US" b="1" dirty="0"/>
              <a:t>transport sector,</a:t>
            </a:r>
            <a:r>
              <a:rPr lang="en-US" dirty="0"/>
              <a:t> the </a:t>
            </a:r>
            <a:r>
              <a:rPr lang="en-US" b="1" dirty="0"/>
              <a:t>heating sector</a:t>
            </a:r>
            <a:r>
              <a:rPr lang="en-US" dirty="0"/>
              <a:t>, the modernization and new construction of </a:t>
            </a:r>
            <a:r>
              <a:rPr lang="en-US" b="1" dirty="0"/>
              <a:t>transmission grids</a:t>
            </a:r>
            <a:r>
              <a:rPr lang="en-US" dirty="0"/>
              <a:t>, energetic modernization of buildings, ongoing </a:t>
            </a:r>
            <a:r>
              <a:rPr lang="en-US" b="1" dirty="0"/>
              <a:t>research</a:t>
            </a:r>
            <a:r>
              <a:rPr lang="en-US" dirty="0"/>
              <a:t> and development of storage technologies, the consideration of the </a:t>
            </a:r>
            <a:r>
              <a:rPr lang="en-US" b="1" dirty="0"/>
              <a:t>conventional power plants</a:t>
            </a:r>
            <a:r>
              <a:rPr lang="en-US" dirty="0"/>
              <a:t>, increased </a:t>
            </a:r>
            <a:r>
              <a:rPr lang="en-US" b="1" dirty="0"/>
              <a:t>international coordination</a:t>
            </a:r>
            <a:r>
              <a:rPr lang="en-US" dirty="0"/>
              <a:t> with European partners, and last but not least the broad social and </a:t>
            </a:r>
            <a:r>
              <a:rPr lang="en-US" b="1" dirty="0"/>
              <a:t>public acceptance</a:t>
            </a:r>
            <a:r>
              <a:rPr lang="en-US" dirty="0"/>
              <a:t> of the Energiewende which includes new means of </a:t>
            </a:r>
            <a:r>
              <a:rPr lang="en-US" b="1" dirty="0"/>
              <a:t>public participation</a:t>
            </a:r>
            <a:r>
              <a:rPr lang="en-US" dirty="0"/>
              <a:t> in energy matters.</a:t>
            </a:r>
            <a:endParaRPr lang="de-DE" dirty="0"/>
          </a:p>
          <a:p>
            <a:endParaRPr lang="en-GB" dirty="0">
              <a:solidFill>
                <a:schemeClr val="tx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025FCC-4E44-4D2D-BBA7-E2FA56F322BB}"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20476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solidFill>
                  <a:schemeClr val="tx2"/>
                </a:solidFill>
                <a:latin typeface="Arial" panose="020B0604020202020204" pitchFamily="34" charset="0"/>
                <a:cs typeface="Arial" panose="020B0604020202020204" pitchFamily="34" charset="0"/>
              </a:rPr>
              <a:t>Notes </a:t>
            </a:r>
          </a:p>
          <a:p>
            <a:r>
              <a:rPr lang="en-US" sz="1100" dirty="0">
                <a:solidFill>
                  <a:schemeClr val="tx2"/>
                </a:solidFill>
                <a:latin typeface="Arial" panose="020B0604020202020204" pitchFamily="34" charset="0"/>
                <a:cs typeface="Arial" panose="020B0604020202020204" pitchFamily="34" charset="0"/>
              </a:rPr>
              <a:t>There are good reasons for the energy transition.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latin typeface="Arial" panose="020B0604020202020204" pitchFamily="34" charset="0"/>
                <a:cs typeface="Arial" panose="020B0604020202020204" pitchFamily="34" charset="0"/>
              </a:rPr>
              <a:t>It is to become an engine of progress for Germany as a competitive location for industry, thereby contributing to growth and employment,</a:t>
            </a:r>
            <a:r>
              <a:rPr lang="en-US" sz="1100" baseline="0" dirty="0">
                <a:solidFill>
                  <a:schemeClr val="tx2"/>
                </a:solidFill>
                <a:latin typeface="Arial" panose="020B0604020202020204" pitchFamily="34" charset="0"/>
                <a:cs typeface="Arial" panose="020B0604020202020204" pitchFamily="34" charset="0"/>
              </a:rPr>
              <a:t> fostering the d</a:t>
            </a:r>
            <a:r>
              <a:rPr lang="de-DE" sz="1100" dirty="0" err="1">
                <a:solidFill>
                  <a:schemeClr val="tx2"/>
                </a:solidFill>
                <a:latin typeface="Arial" panose="020B0604020202020204" pitchFamily="34" charset="0"/>
                <a:cs typeface="Arial" panose="020B0604020202020204" pitchFamily="34" charset="0"/>
              </a:rPr>
              <a:t>evelopment</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of</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new</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technologies</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and</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thus</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of</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new</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sources</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of</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growth</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and</a:t>
            </a:r>
            <a:r>
              <a:rPr lang="de-DE" sz="1100" dirty="0">
                <a:solidFill>
                  <a:schemeClr val="tx2"/>
                </a:solidFill>
                <a:latin typeface="Arial" panose="020B0604020202020204" pitchFamily="34" charset="0"/>
                <a:cs typeface="Arial" panose="020B0604020202020204" pitchFamily="34" charset="0"/>
              </a:rPr>
              <a:t> </a:t>
            </a:r>
            <a:r>
              <a:rPr lang="de-DE" sz="1100" dirty="0" err="1">
                <a:solidFill>
                  <a:schemeClr val="tx2"/>
                </a:solidFill>
                <a:latin typeface="Arial" panose="020B0604020202020204" pitchFamily="34" charset="0"/>
                <a:cs typeface="Arial" panose="020B0604020202020204" pitchFamily="34" charset="0"/>
              </a:rPr>
              <a:t>employment</a:t>
            </a:r>
            <a:r>
              <a:rPr lang="de-DE" sz="1100" dirty="0">
                <a:solidFill>
                  <a:schemeClr val="tx2"/>
                </a:solidFill>
                <a:latin typeface="Arial" panose="020B0604020202020204" pitchFamily="34" charset="0"/>
                <a:cs typeface="Arial" panose="020B0604020202020204" pitchFamily="34" charset="0"/>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latin typeface="Arial" panose="020B0604020202020204" pitchFamily="34" charset="0"/>
                <a:cs typeface="Arial" panose="020B0604020202020204" pitchFamily="34" charset="0"/>
              </a:rPr>
              <a:t>And, finally, we want to show that a sustainable energy policy can also be economically successful and hope to become a role-model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latin typeface="Arial" panose="020B0604020202020204" pitchFamily="34" charset="0"/>
                <a:cs typeface="Arial" panose="020B0604020202020204" pitchFamily="34" charset="0"/>
              </a:rPr>
              <a:t>It is supposed to make us more independent from oil and gas imports.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latin typeface="Arial" panose="020B0604020202020204" pitchFamily="34" charset="0"/>
                <a:cs typeface="Arial" panose="020B0604020202020204" pitchFamily="34" charset="0"/>
              </a:rPr>
              <a:t>It is meant to help reduce the output of greenhouse gases harmful to the climate.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solidFill>
                  <a:schemeClr val="tx2"/>
                </a:solidFill>
                <a:latin typeface="Arial" panose="020B0604020202020204" pitchFamily="34" charset="0"/>
                <a:cs typeface="Arial" panose="020B0604020202020204" pitchFamily="34" charset="0"/>
              </a:rPr>
              <a:t>The energy transition is to make possible the phase-out of nuclear energy by</a:t>
            </a:r>
            <a:r>
              <a:rPr lang="en-US" sz="1100" baseline="0" dirty="0">
                <a:solidFill>
                  <a:schemeClr val="tx2"/>
                </a:solidFill>
                <a:latin typeface="Arial" panose="020B0604020202020204" pitchFamily="34" charset="0"/>
                <a:cs typeface="Arial" panose="020B0604020202020204" pitchFamily="34" charset="0"/>
              </a:rPr>
              <a:t> </a:t>
            </a:r>
            <a:r>
              <a:rPr lang="en-US" sz="1100" dirty="0">
                <a:solidFill>
                  <a:schemeClr val="tx2"/>
                </a:solidFill>
                <a:latin typeface="Arial" panose="020B0604020202020204" pitchFamily="34" charset="0"/>
                <a:cs typeface="Arial" panose="020B0604020202020204" pitchFamily="34" charset="0"/>
              </a:rPr>
              <a:t>2022</a:t>
            </a:r>
            <a:r>
              <a:rPr lang="en-US" sz="1100" baseline="0" dirty="0">
                <a:solidFill>
                  <a:schemeClr val="tx2"/>
                </a:solidFill>
                <a:latin typeface="Arial" panose="020B0604020202020204" pitchFamily="34" charset="0"/>
                <a:cs typeface="Arial" panose="020B0604020202020204" pitchFamily="34" charset="0"/>
              </a:rPr>
              <a:t> – there is broad political consensus to do so; plants will be gradually switched off.</a:t>
            </a:r>
            <a:endParaRPr lang="en-US" sz="1100" dirty="0">
              <a:solidFill>
                <a:schemeClr val="tx2"/>
              </a:solidFill>
              <a:latin typeface="Arial" panose="020B0604020202020204" pitchFamily="34" charset="0"/>
              <a:cs typeface="Arial" panose="020B0604020202020204" pitchFamily="34" charset="0"/>
            </a:endParaRPr>
          </a:p>
          <a:p>
            <a:endParaRPr lang="de-DE" sz="1100" b="0" dirty="0">
              <a:solidFill>
                <a:schemeClr val="tx2"/>
              </a:solidFill>
              <a:latin typeface="Arial" panose="020B0604020202020204" pitchFamily="34" charset="0"/>
              <a:cs typeface="Arial" panose="020B0604020202020204" pitchFamily="34" charset="0"/>
            </a:endParaRPr>
          </a:p>
          <a:p>
            <a:r>
              <a:rPr lang="de-DE" sz="1100" b="0" dirty="0">
                <a:solidFill>
                  <a:schemeClr val="tx2"/>
                </a:solidFill>
                <a:latin typeface="Arial" panose="020B0604020202020204" pitchFamily="34" charset="0"/>
                <a:cs typeface="Arial" panose="020B0604020202020204" pitchFamily="34" charset="0"/>
              </a:rPr>
              <a:t>PLEASE</a:t>
            </a:r>
            <a:r>
              <a:rPr lang="de-DE" sz="1100" b="0" baseline="0" dirty="0">
                <a:solidFill>
                  <a:schemeClr val="tx2"/>
                </a:solidFill>
                <a:latin typeface="Arial" panose="020B0604020202020204" pitchFamily="34" charset="0"/>
                <a:cs typeface="Arial" panose="020B0604020202020204" pitchFamily="34" charset="0"/>
              </a:rPr>
              <a:t> NOTE – ADJUST ORDER ACCORDING TO POLITICAL MESSAGING: The </a:t>
            </a:r>
            <a:r>
              <a:rPr lang="de-DE" sz="1100" b="0" baseline="0" dirty="0" err="1">
                <a:solidFill>
                  <a:schemeClr val="tx2"/>
                </a:solidFill>
                <a:latin typeface="Arial" panose="020B0604020202020204" pitchFamily="34" charset="0"/>
                <a:cs typeface="Arial" panose="020B0604020202020204" pitchFamily="34" charset="0"/>
              </a:rPr>
              <a:t>order</a:t>
            </a:r>
            <a:r>
              <a:rPr lang="de-DE" sz="1100" b="0" baseline="0" dirty="0">
                <a:solidFill>
                  <a:schemeClr val="tx2"/>
                </a:solidFill>
                <a:latin typeface="Arial" panose="020B0604020202020204" pitchFamily="34" charset="0"/>
                <a:cs typeface="Arial" panose="020B0604020202020204" pitchFamily="34" charset="0"/>
              </a:rPr>
              <a:t> of </a:t>
            </a:r>
            <a:r>
              <a:rPr lang="de-DE" sz="1100" b="0" baseline="0" dirty="0" err="1">
                <a:solidFill>
                  <a:schemeClr val="tx2"/>
                </a:solidFill>
                <a:latin typeface="Arial" panose="020B0604020202020204" pitchFamily="34" charset="0"/>
                <a:cs typeface="Arial" panose="020B0604020202020204" pitchFamily="34" charset="0"/>
              </a:rPr>
              <a:t>good</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reasons</a:t>
            </a:r>
            <a:r>
              <a:rPr lang="de-DE" sz="1100" b="0" baseline="0" dirty="0">
                <a:solidFill>
                  <a:schemeClr val="tx2"/>
                </a:solidFill>
                <a:latin typeface="Arial" panose="020B0604020202020204" pitchFamily="34" charset="0"/>
                <a:cs typeface="Arial" panose="020B0604020202020204" pitchFamily="34" charset="0"/>
              </a:rPr>
              <a:t> on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slide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as</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well</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as</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spin</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sentence</a:t>
            </a:r>
            <a:r>
              <a:rPr lang="de-DE" sz="1100" b="0" baseline="0" dirty="0">
                <a:solidFill>
                  <a:schemeClr val="tx2"/>
                </a:solidFill>
                <a:latin typeface="Arial" panose="020B0604020202020204" pitchFamily="34" charset="0"/>
                <a:cs typeface="Arial" panose="020B0604020202020204" pitchFamily="34" charset="0"/>
              </a:rPr>
              <a:t> in </a:t>
            </a:r>
            <a:r>
              <a:rPr lang="de-DE" sz="1100" b="0" i="1" baseline="0" dirty="0" err="1">
                <a:solidFill>
                  <a:schemeClr val="tx2"/>
                </a:solidFill>
                <a:latin typeface="Arial" panose="020B0604020202020204" pitchFamily="34" charset="0"/>
                <a:cs typeface="Arial" panose="020B0604020202020204" pitchFamily="34" charset="0"/>
              </a:rPr>
              <a:t>italics</a:t>
            </a:r>
            <a:r>
              <a:rPr lang="de-DE" sz="1100" b="0" i="1" baseline="0" dirty="0">
                <a:solidFill>
                  <a:schemeClr val="tx2"/>
                </a:solidFill>
                <a:latin typeface="Arial" panose="020B0604020202020204" pitchFamily="34" charset="0"/>
                <a:cs typeface="Arial" panose="020B0604020202020204" pitchFamily="34" charset="0"/>
              </a:rPr>
              <a:t> </a:t>
            </a:r>
            <a:r>
              <a:rPr lang="de-DE" sz="1100" b="0" baseline="0" dirty="0">
                <a:solidFill>
                  <a:schemeClr val="tx2"/>
                </a:solidFill>
                <a:latin typeface="Arial" panose="020B0604020202020204" pitchFamily="34" charset="0"/>
                <a:cs typeface="Arial" panose="020B0604020202020204" pitchFamily="34" charset="0"/>
              </a:rPr>
              <a:t>at </a:t>
            </a:r>
            <a:r>
              <a:rPr lang="de-DE" sz="1100" b="0" baseline="0" dirty="0" err="1">
                <a:solidFill>
                  <a:schemeClr val="tx2"/>
                </a:solidFill>
                <a:latin typeface="Arial" panose="020B0604020202020204" pitchFamily="34" charset="0"/>
                <a:cs typeface="Arial" panose="020B0604020202020204" pitchFamily="34" charset="0"/>
              </a:rPr>
              <a:t>bottom</a:t>
            </a:r>
            <a:r>
              <a:rPr lang="de-DE" sz="1100" b="0" baseline="0" dirty="0">
                <a:solidFill>
                  <a:schemeClr val="tx2"/>
                </a:solidFill>
                <a:latin typeface="Arial" panose="020B0604020202020204" pitchFamily="34" charset="0"/>
                <a:cs typeface="Arial" panose="020B0604020202020204" pitchFamily="34" charset="0"/>
              </a:rPr>
              <a:t> of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slide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can</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be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adjusted</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as</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best</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suits</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audience</a:t>
            </a:r>
            <a:r>
              <a:rPr lang="de-DE" sz="1100" b="0" baseline="0" dirty="0">
                <a:solidFill>
                  <a:schemeClr val="tx2"/>
                </a:solidFill>
                <a:latin typeface="Arial" panose="020B0604020202020204" pitchFamily="34" charset="0"/>
                <a:cs typeface="Arial" panose="020B0604020202020204" pitchFamily="34" charset="0"/>
              </a:rPr>
              <a:t>. E.g. </a:t>
            </a:r>
            <a:r>
              <a:rPr lang="de-DE" sz="1100" b="0" baseline="0" dirty="0" err="1">
                <a:solidFill>
                  <a:schemeClr val="tx2"/>
                </a:solidFill>
                <a:latin typeface="Arial" panose="020B0604020202020204" pitchFamily="34" charset="0"/>
                <a:cs typeface="Arial" panose="020B0604020202020204" pitchFamily="34" charset="0"/>
              </a:rPr>
              <a:t>for</a:t>
            </a:r>
            <a:r>
              <a:rPr lang="de-DE" sz="1100" b="0" baseline="0" dirty="0">
                <a:solidFill>
                  <a:schemeClr val="tx2"/>
                </a:solidFill>
                <a:latin typeface="Arial" panose="020B0604020202020204" pitchFamily="34" charset="0"/>
                <a:cs typeface="Arial" panose="020B0604020202020204" pitchFamily="34" charset="0"/>
              </a:rPr>
              <a:t> a </a:t>
            </a:r>
            <a:r>
              <a:rPr lang="de-DE" sz="1100" b="0" baseline="0" dirty="0" err="1">
                <a:solidFill>
                  <a:schemeClr val="tx2"/>
                </a:solidFill>
                <a:latin typeface="Arial" panose="020B0604020202020204" pitchFamily="34" charset="0"/>
                <a:cs typeface="Arial" panose="020B0604020202020204" pitchFamily="34" charset="0"/>
              </a:rPr>
              <a:t>more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climate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protection</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driven</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presentation</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please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move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two</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bottom</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bulltes</a:t>
            </a:r>
            <a:r>
              <a:rPr lang="de-DE" sz="1100" b="0" baseline="0" dirty="0">
                <a:solidFill>
                  <a:schemeClr val="tx2"/>
                </a:solidFill>
                <a:latin typeface="Arial" panose="020B0604020202020204" pitchFamily="34" charset="0"/>
                <a:cs typeface="Arial" panose="020B0604020202020204" pitchFamily="34" charset="0"/>
              </a:rPr>
              <a:t> to </a:t>
            </a:r>
            <a:r>
              <a:rPr lang="de-DE" sz="1100" b="0" baseline="0" dirty="0" err="1">
                <a:solidFill>
                  <a:schemeClr val="tx2"/>
                </a:solidFill>
                <a:latin typeface="Arial" panose="020B0604020202020204" pitchFamily="34" charset="0"/>
                <a:cs typeface="Arial" panose="020B0604020202020204" pitchFamily="34" charset="0"/>
              </a:rPr>
              <a:t>the</a:t>
            </a:r>
            <a:r>
              <a:rPr lang="de-DE" sz="1100" b="0" baseline="0" dirty="0">
                <a:solidFill>
                  <a:schemeClr val="tx2"/>
                </a:solidFill>
                <a:latin typeface="Arial" panose="020B0604020202020204" pitchFamily="34" charset="0"/>
                <a:cs typeface="Arial" panose="020B0604020202020204" pitchFamily="34" charset="0"/>
              </a:rPr>
              <a:t> top.</a:t>
            </a:r>
            <a:endParaRPr lang="de-DE" sz="1100" b="0" dirty="0">
              <a:solidFill>
                <a:schemeClr val="tx2"/>
              </a:solidFill>
              <a:latin typeface="Arial" panose="020B0604020202020204" pitchFamily="34" charset="0"/>
              <a:cs typeface="Arial" panose="020B0604020202020204" pitchFamily="34" charset="0"/>
            </a:endParaRPr>
          </a:p>
          <a:p>
            <a:r>
              <a:rPr lang="de-DE" sz="1100" b="0" dirty="0">
                <a:solidFill>
                  <a:schemeClr val="tx2"/>
                </a:solidFill>
                <a:latin typeface="Arial" panose="020B0604020202020204" pitchFamily="34" charset="0"/>
                <a:cs typeface="Arial" panose="020B0604020202020204" pitchFamily="34" charset="0"/>
              </a:rPr>
              <a:t>Alternative</a:t>
            </a:r>
            <a:r>
              <a:rPr lang="de-DE" sz="1100" b="0" baseline="0" dirty="0">
                <a:solidFill>
                  <a:schemeClr val="tx2"/>
                </a:solidFill>
                <a:latin typeface="Arial" panose="020B0604020202020204" pitchFamily="34" charset="0"/>
                <a:cs typeface="Arial" panose="020B0604020202020204" pitchFamily="34" charset="0"/>
              </a:rPr>
              <a:t> </a:t>
            </a:r>
            <a:r>
              <a:rPr lang="de-DE" sz="1100" b="0" baseline="0" dirty="0" err="1">
                <a:solidFill>
                  <a:schemeClr val="tx2"/>
                </a:solidFill>
                <a:latin typeface="Arial" panose="020B0604020202020204" pitchFamily="34" charset="0"/>
                <a:cs typeface="Arial" panose="020B0604020202020204" pitchFamily="34" charset="0"/>
              </a:rPr>
              <a:t>spin</a:t>
            </a:r>
            <a:r>
              <a:rPr lang="de-DE" sz="1100" b="1" baseline="0" dirty="0">
                <a:solidFill>
                  <a:schemeClr val="tx2"/>
                </a:solidFill>
                <a:latin typeface="Arial" panose="020B0604020202020204" pitchFamily="34" charset="0"/>
                <a:cs typeface="Arial" panose="020B0604020202020204" pitchFamily="34" charset="0"/>
              </a:rPr>
              <a:t>: </a:t>
            </a:r>
            <a:r>
              <a:rPr lang="en-US" sz="1100" i="1" dirty="0">
                <a:solidFill>
                  <a:schemeClr val="tx2"/>
                </a:solidFill>
                <a:latin typeface="Arial" panose="020B0604020202020204" pitchFamily="34" charset="0"/>
                <a:cs typeface="Arial" panose="020B0604020202020204" pitchFamily="34" charset="0"/>
              </a:rPr>
              <a:t>Climate protection is a strong driver for the </a:t>
            </a:r>
            <a:r>
              <a:rPr lang="en-US" sz="1100" i="1" dirty="0" err="1">
                <a:solidFill>
                  <a:schemeClr val="tx2"/>
                </a:solidFill>
                <a:latin typeface="Arial" panose="020B0604020202020204" pitchFamily="34" charset="0"/>
                <a:cs typeface="Arial" panose="020B0604020202020204" pitchFamily="34" charset="0"/>
              </a:rPr>
              <a:t>Energiewende</a:t>
            </a:r>
            <a:r>
              <a:rPr lang="en-US" sz="1100" i="1" dirty="0">
                <a:solidFill>
                  <a:schemeClr val="tx2"/>
                </a:solidFill>
                <a:latin typeface="Arial" panose="020B0604020202020204" pitchFamily="34" charset="0"/>
                <a:cs typeface="Arial" panose="020B0604020202020204" pitchFamily="34" charset="0"/>
              </a:rPr>
              <a:t> complemented by strong economic and social drivers for change.</a:t>
            </a:r>
          </a:p>
          <a:p>
            <a:endParaRPr lang="de-DE" sz="1100" b="1" dirty="0">
              <a:solidFill>
                <a:schemeClr val="tx2"/>
              </a:solidFill>
              <a:latin typeface="Arial" panose="020B0604020202020204" pitchFamily="34" charset="0"/>
              <a:cs typeface="Arial" panose="020B0604020202020204" pitchFamily="34" charset="0"/>
            </a:endParaRPr>
          </a:p>
          <a:p>
            <a:r>
              <a:rPr lang="de-DE" sz="1100" b="1" dirty="0">
                <a:solidFill>
                  <a:schemeClr val="tx2"/>
                </a:solidFill>
                <a:latin typeface="Arial" panose="020B0604020202020204" pitchFamily="34" charset="0"/>
                <a:cs typeface="Arial" panose="020B0604020202020204" pitchFamily="34" charset="0"/>
              </a:rPr>
              <a:t>Sources</a:t>
            </a:r>
          </a:p>
          <a:p>
            <a:pPr marL="0" indent="0">
              <a:buFontTx/>
              <a:buNone/>
            </a:pPr>
            <a:r>
              <a:rPr lang="de-DE" sz="1100" dirty="0">
                <a:solidFill>
                  <a:schemeClr val="tx2"/>
                </a:solidFill>
                <a:latin typeface="Arial" panose="020B0604020202020204" pitchFamily="34" charset="0"/>
                <a:cs typeface="Arial" panose="020B0604020202020204" pitchFamily="34" charset="0"/>
              </a:rPr>
              <a:t>BMWi 2014 : zur Gesamtstrategie</a:t>
            </a:r>
            <a:r>
              <a:rPr lang="de-DE" sz="1100" baseline="0" dirty="0">
                <a:solidFill>
                  <a:schemeClr val="tx2"/>
                </a:solidFill>
                <a:latin typeface="Arial" panose="020B0604020202020204" pitchFamily="34" charset="0"/>
                <a:cs typeface="Arial" panose="020B0604020202020204" pitchFamily="34" charset="0"/>
              </a:rPr>
              <a:t> der Energiewende</a:t>
            </a:r>
          </a:p>
          <a:p>
            <a:pPr marL="457200" lvl="1" indent="0">
              <a:buFontTx/>
              <a:buNone/>
            </a:pPr>
            <a:r>
              <a:rPr lang="de-DE" sz="1100" baseline="0" dirty="0">
                <a:solidFill>
                  <a:schemeClr val="tx2"/>
                </a:solidFill>
                <a:latin typeface="Arial" panose="020B0604020202020204" pitchFamily="34" charset="0"/>
                <a:cs typeface="Arial" panose="020B0604020202020204" pitchFamily="34" charset="0"/>
              </a:rPr>
              <a:t>Deutsch: </a:t>
            </a:r>
            <a:r>
              <a:rPr lang="de-DE" sz="1100" dirty="0">
                <a:solidFill>
                  <a:schemeClr val="tx2"/>
                </a:solidFill>
                <a:latin typeface="Arial" panose="020B0604020202020204" pitchFamily="34" charset="0"/>
                <a:cs typeface="Arial" panose="020B0604020202020204" pitchFamily="34" charset="0"/>
              </a:rPr>
              <a:t>http://www.bmwi.de/DE/Themen/Energie/Energiewende/gesamtstrategie.html</a:t>
            </a:r>
          </a:p>
          <a:p>
            <a:pPr marL="457200" lvl="1" indent="0">
              <a:buFontTx/>
              <a:buNone/>
            </a:pPr>
            <a:r>
              <a:rPr lang="en-GB" sz="1100" dirty="0" err="1">
                <a:solidFill>
                  <a:schemeClr val="tx2"/>
                </a:solidFill>
                <a:latin typeface="Arial" panose="020B0604020202020204" pitchFamily="34" charset="0"/>
                <a:cs typeface="Arial" panose="020B0604020202020204" pitchFamily="34" charset="0"/>
              </a:rPr>
              <a:t>Englisch</a:t>
            </a:r>
            <a:r>
              <a:rPr lang="en-GB" sz="1100" dirty="0">
                <a:solidFill>
                  <a:schemeClr val="tx2"/>
                </a:solidFill>
                <a:latin typeface="Arial" panose="020B0604020202020204" pitchFamily="34" charset="0"/>
                <a:cs typeface="Arial" panose="020B0604020202020204" pitchFamily="34" charset="0"/>
              </a:rPr>
              <a:t>: http://www.bmwi.de/EN/Topics/Energy/Energy-Transition/overall-strategy.html</a:t>
            </a:r>
          </a:p>
          <a:p>
            <a:pPr marL="457200" lvl="1" indent="0">
              <a:buFontTx/>
              <a:buNone/>
            </a:pPr>
            <a:r>
              <a:rPr lang="de-DE" sz="1100" dirty="0">
                <a:solidFill>
                  <a:schemeClr val="tx2"/>
                </a:solidFill>
                <a:latin typeface="Arial" panose="020B0604020202020204" pitchFamily="34" charset="0"/>
                <a:cs typeface="Arial" panose="020B0604020202020204" pitchFamily="34" charset="0"/>
              </a:rPr>
              <a:t>Pictures </a:t>
            </a:r>
            <a:r>
              <a:rPr lang="de-DE" sz="1100" dirty="0" err="1">
                <a:solidFill>
                  <a:schemeClr val="tx2"/>
                </a:solidFill>
                <a:latin typeface="Arial" panose="020B0604020202020204" pitchFamily="34" charset="0"/>
                <a:cs typeface="Arial" panose="020B0604020202020204" pitchFamily="34" charset="0"/>
              </a:rPr>
              <a:t>from</a:t>
            </a:r>
            <a:r>
              <a:rPr lang="de-DE" sz="1100" dirty="0">
                <a:solidFill>
                  <a:schemeClr val="tx2"/>
                </a:solidFill>
                <a:latin typeface="Arial" panose="020B0604020202020204" pitchFamily="34" charset="0"/>
                <a:cs typeface="Arial" panose="020B0604020202020204" pitchFamily="34" charset="0"/>
              </a:rPr>
              <a:t> BMWi </a:t>
            </a:r>
            <a:r>
              <a:rPr lang="de-DE" sz="1100" dirty="0" err="1">
                <a:solidFill>
                  <a:schemeClr val="tx2"/>
                </a:solidFill>
                <a:latin typeface="Arial" panose="020B0604020202020204" pitchFamily="34" charset="0"/>
                <a:cs typeface="Arial" panose="020B0604020202020204" pitchFamily="34" charset="0"/>
              </a:rPr>
              <a:t>website</a:t>
            </a:r>
            <a:r>
              <a:rPr lang="de-DE" sz="1100" dirty="0">
                <a:solidFill>
                  <a:schemeClr val="tx2"/>
                </a:solidFill>
                <a:latin typeface="Arial" panose="020B0604020202020204" pitchFamily="34" charset="0"/>
                <a:cs typeface="Arial" panose="020B0604020202020204" pitchFamily="34" charset="0"/>
              </a:rPr>
              <a:t> (last </a:t>
            </a:r>
            <a:r>
              <a:rPr lang="de-DE" sz="1100" dirty="0" err="1">
                <a:solidFill>
                  <a:schemeClr val="tx2"/>
                </a:solidFill>
                <a:latin typeface="Arial" panose="020B0604020202020204" pitchFamily="34" charset="0"/>
                <a:cs typeface="Arial" panose="020B0604020202020204" pitchFamily="34" charset="0"/>
              </a:rPr>
              <a:t>accessed</a:t>
            </a:r>
            <a:r>
              <a:rPr lang="de-DE" sz="1100" dirty="0">
                <a:solidFill>
                  <a:schemeClr val="tx2"/>
                </a:solidFill>
                <a:latin typeface="Arial" panose="020B0604020202020204" pitchFamily="34" charset="0"/>
                <a:cs typeface="Arial" panose="020B0604020202020204" pitchFamily="34" charset="0"/>
              </a:rPr>
              <a:t> 8.2.2016)</a:t>
            </a:r>
          </a:p>
        </p:txBody>
      </p:sp>
      <p:sp>
        <p:nvSpPr>
          <p:cNvPr id="4" name="Slide Number Placeholder 3"/>
          <p:cNvSpPr>
            <a:spLocks noGrp="1"/>
          </p:cNvSpPr>
          <p:nvPr>
            <p:ph type="sldNum" sz="quarter" idx="10"/>
          </p:nvPr>
        </p:nvSpPr>
        <p:spPr/>
        <p:txBody>
          <a:bodyPr/>
          <a:lstStyle/>
          <a:p>
            <a:fld id="{2F025FCC-4E44-4D2D-BBA7-E2FA56F322BB}"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308975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b="1" baseline="0" noProof="0" dirty="0">
                <a:latin typeface="Arial"/>
                <a:cs typeface="Arial"/>
              </a:rPr>
              <a:t>Notes</a:t>
            </a:r>
            <a:endParaRPr lang="en-GB" b="1" noProof="0" dirty="0"/>
          </a:p>
          <a:p>
            <a:pPr marL="185738" indent="-185738" defTabSz="990603" fontAlgn="auto">
              <a:spcBef>
                <a:spcPts val="0"/>
              </a:spcBef>
              <a:spcAft>
                <a:spcPts val="0"/>
              </a:spcAft>
              <a:defRPr/>
            </a:pPr>
            <a:endParaRPr lang="en-GB" b="1" dirty="0">
              <a:latin typeface="Arial" panose="020B0604020202020204" pitchFamily="34" charset="0"/>
              <a:cs typeface="Arial" panose="020B0604020202020204" pitchFamily="34" charset="0"/>
            </a:endParaRPr>
          </a:p>
          <a:p>
            <a:pPr marL="185738" indent="-185738" defTabSz="990603" fontAlgn="auto">
              <a:spcBef>
                <a:spcPts val="0"/>
              </a:spcBef>
              <a:spcAft>
                <a:spcPts val="0"/>
              </a:spcAft>
              <a:defRPr/>
            </a:pPr>
            <a:r>
              <a:rPr lang="en-GB" b="1" dirty="0">
                <a:latin typeface="Arial" panose="020B0604020202020204" pitchFamily="34" charset="0"/>
                <a:cs typeface="Arial" panose="020B0604020202020204" pitchFamily="34" charset="0"/>
              </a:rPr>
              <a:t>The slide visualizes the diverse and multi-fold macroeconomic effects of</a:t>
            </a:r>
            <a:r>
              <a:rPr lang="en-GB" b="1" baseline="0" dirty="0">
                <a:latin typeface="Arial" panose="020B0604020202020204" pitchFamily="34" charset="0"/>
                <a:cs typeface="Arial" panose="020B0604020202020204" pitchFamily="34" charset="0"/>
              </a:rPr>
              <a:t> </a:t>
            </a:r>
            <a:r>
              <a:rPr lang="en-GB" b="1" dirty="0">
                <a:latin typeface="Arial" pitchFamily="34" charset="0"/>
                <a:cs typeface="Arial" pitchFamily="34" charset="0"/>
              </a:rPr>
              <a:t>energy transition (Energiewende) in Germany.</a:t>
            </a:r>
          </a:p>
          <a:p>
            <a:pPr marL="185738" indent="-185738" defTabSz="990603" fontAlgn="auto">
              <a:spcBef>
                <a:spcPts val="0"/>
              </a:spcBef>
              <a:spcAft>
                <a:spcPts val="0"/>
              </a:spcAft>
              <a:defRPr/>
            </a:pPr>
            <a:endParaRPr lang="en-GB" b="1" dirty="0">
              <a:latin typeface="Arial" pitchFamily="34" charset="0"/>
              <a:cs typeface="Arial" pitchFamily="34" charset="0"/>
            </a:endParaRPr>
          </a:p>
          <a:p>
            <a:pPr marL="185738" indent="-185738" defTabSz="990603" fontAlgn="auto">
              <a:spcBef>
                <a:spcPts val="0"/>
              </a:spcBef>
              <a:spcAft>
                <a:spcPts val="0"/>
              </a:spcAft>
              <a:defRPr/>
            </a:pPr>
            <a:r>
              <a:rPr lang="ru-RU" b="1" dirty="0">
                <a:latin typeface="Arial" panose="020B0604020202020204" pitchFamily="34" charset="0"/>
                <a:cs typeface="Arial" panose="020B0604020202020204" pitchFamily="34" charset="0"/>
              </a:rPr>
              <a:t>Причины для Энергетического поворота</a:t>
            </a:r>
            <a:endParaRPr lang="en-GB" b="1" dirty="0">
              <a:latin typeface="Arial" pitchFamily="34" charset="0"/>
              <a:cs typeface="Arial" pitchFamily="34" charset="0"/>
            </a:endParaRPr>
          </a:p>
          <a:p>
            <a:pPr marL="171450" indent="-171450">
              <a:spcAft>
                <a:spcPts val="600"/>
              </a:spcAft>
              <a:buFont typeface="Arial" panose="020B0604020202020204" pitchFamily="34" charset="0"/>
              <a:buChar char="•"/>
            </a:pPr>
            <a:r>
              <a:rPr lang="ru-RU" sz="1200" dirty="0">
                <a:latin typeface="Arial" panose="020B0604020202020204" pitchFamily="34" charset="0"/>
                <a:cs typeface="Arial" panose="020B0604020202020204" pitchFamily="34" charset="0"/>
              </a:rPr>
              <a:t>Энергетическая политика должна быть как устойчивой, так и экономически успешной</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ru-RU" sz="1200" dirty="0">
                <a:latin typeface="Arial" panose="020B0604020202020204" pitchFamily="34" charset="0"/>
                <a:cs typeface="Arial" panose="020B0604020202020204" pitchFamily="34" charset="0"/>
              </a:rPr>
              <a:t>Снижение зависимости от импорта</a:t>
            </a:r>
            <a:r>
              <a:rPr lang="de-DE" sz="120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энергоресурсов</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ru-RU" sz="1200" dirty="0">
                <a:latin typeface="Arial" panose="020B0604020202020204" pitchFamily="34" charset="0"/>
                <a:cs typeface="Arial" panose="020B0604020202020204" pitchFamily="34" charset="0"/>
              </a:rPr>
              <a:t>Развитие новых технологий как новых источников роста экономики и занятости</a:t>
            </a:r>
            <a:endParaRPr lang="en-GB" sz="1200"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ru-RU" sz="1200" dirty="0">
                <a:latin typeface="Arial" panose="020B0604020202020204" pitchFamily="34" charset="0"/>
                <a:cs typeface="Arial" panose="020B0604020202020204" pitchFamily="34" charset="0"/>
              </a:rPr>
              <a:t>Сокращение выбросов углерода и достижение целей по защите климата</a:t>
            </a:r>
            <a:endParaRPr lang="en-GB" sz="1200" dirty="0">
              <a:latin typeface="Arial" panose="020B0604020202020204" pitchFamily="34" charset="0"/>
              <a:cs typeface="Arial" panose="020B0604020202020204" pitchFamily="34" charset="0"/>
            </a:endParaRPr>
          </a:p>
          <a:p>
            <a:pPr marL="171450" indent="-171450">
              <a:lnSpc>
                <a:spcPct val="100000"/>
              </a:lnSpc>
              <a:spcAft>
                <a:spcPts val="600"/>
              </a:spcAft>
              <a:buFont typeface="Arial" panose="020B0604020202020204" pitchFamily="34" charset="0"/>
              <a:buChar char="•"/>
            </a:pPr>
            <a:r>
              <a:rPr lang="ru-RU" sz="1200" dirty="0">
                <a:latin typeface="Arial" panose="020B0604020202020204" pitchFamily="34" charset="0"/>
                <a:cs typeface="Arial" panose="020B0604020202020204" pitchFamily="34" charset="0"/>
              </a:rPr>
              <a:t>Поэтапный отказ от ядерной энергии</a:t>
            </a:r>
            <a:endParaRPr lang="en-GB" b="1" dirty="0">
              <a:latin typeface="Arial" pitchFamily="34" charset="0"/>
              <a:cs typeface="Arial" pitchFamily="34" charset="0"/>
            </a:endParaRPr>
          </a:p>
          <a:p>
            <a:pPr marL="185738" indent="-185738" defTabSz="990603" fontAlgn="auto">
              <a:spcBef>
                <a:spcPts val="0"/>
              </a:spcBef>
              <a:spcAft>
                <a:spcPts val="0"/>
              </a:spcAft>
              <a:defRPr/>
            </a:pPr>
            <a:endParaRPr lang="en-GB" b="1" baseline="0" dirty="0">
              <a:latin typeface="Arial" panose="020B0604020202020204" pitchFamily="34" charset="0"/>
              <a:cs typeface="Arial" panose="020B0604020202020204" pitchFamily="34" charset="0"/>
            </a:endParaRPr>
          </a:p>
          <a:p>
            <a:pPr marL="185738" indent="-185738" defTabSz="990603" fontAlgn="auto">
              <a:spcBef>
                <a:spcPts val="0"/>
              </a:spcBef>
              <a:spcAft>
                <a:spcPts val="0"/>
              </a:spcAft>
              <a:buFont typeface="Arial" panose="020B0604020202020204" pitchFamily="34" charset="0"/>
              <a:buChar char="•"/>
              <a:defRPr/>
            </a:pPr>
            <a:r>
              <a:rPr lang="en-GB" baseline="0" dirty="0">
                <a:latin typeface="Arial" panose="020B0604020202020204" pitchFamily="34" charset="0"/>
                <a:cs typeface="Arial" panose="020B0604020202020204" pitchFamily="34" charset="0"/>
              </a:rPr>
              <a:t>The development of renewable energy technologies, services and products such as renewable electricity as well as energy efficiency technologies, services and products used by end consumers have effects on several factors such as </a:t>
            </a:r>
          </a:p>
          <a:p>
            <a:pPr marL="742953" lvl="1" indent="-247651" defTabSz="990603" fontAlgn="auto">
              <a:spcBef>
                <a:spcPts val="0"/>
              </a:spcBef>
              <a:spcAft>
                <a:spcPts val="0"/>
              </a:spcAft>
              <a:buFont typeface="+mj-lt"/>
              <a:buAutoNum type="arabicPeriod"/>
              <a:defRPr/>
            </a:pPr>
            <a:endParaRPr lang="en-GB" b="0" i="0" u="sng" baseline="0" dirty="0">
              <a:latin typeface="Arial" panose="020B0604020202020204" pitchFamily="34" charset="0"/>
              <a:cs typeface="Arial" panose="020B0604020202020204" pitchFamily="34" charset="0"/>
            </a:endParaRPr>
          </a:p>
          <a:p>
            <a:pPr marL="742953" lvl="1" indent="-247651" defTabSz="990603" fontAlgn="auto">
              <a:spcBef>
                <a:spcPts val="0"/>
              </a:spcBef>
              <a:spcAft>
                <a:spcPts val="0"/>
              </a:spcAft>
              <a:buFont typeface="+mj-lt"/>
              <a:buAutoNum type="arabicPeriod"/>
              <a:defRPr/>
            </a:pPr>
            <a:r>
              <a:rPr lang="en-GB" b="0" i="0" u="sng" baseline="0" dirty="0">
                <a:latin typeface="Arial" panose="020B0604020202020204" pitchFamily="34" charset="0"/>
                <a:cs typeface="Arial" panose="020B0604020202020204" pitchFamily="34" charset="0"/>
              </a:rPr>
              <a:t>Avoided energy imports: </a:t>
            </a:r>
            <a:r>
              <a:rPr lang="en-GB" b="0" i="0" baseline="0" dirty="0">
                <a:latin typeface="Arial" panose="020B0604020202020204" pitchFamily="34" charset="0"/>
                <a:cs typeface="Arial" panose="020B0604020202020204" pitchFamily="34" charset="0"/>
              </a:rPr>
              <a:t>The substitution of fossil fuels imports (oil,</a:t>
            </a:r>
            <a:r>
              <a:rPr lang="en-GB" b="0" i="0" dirty="0">
                <a:latin typeface="Arial" panose="020B0604020202020204" pitchFamily="34" charset="0"/>
                <a:cs typeface="Arial" panose="020B0604020202020204" pitchFamily="34" charset="0"/>
              </a:rPr>
              <a:t> gas, coal) to Germany by renewable energy use saves money and improves security </a:t>
            </a:r>
            <a:r>
              <a:rPr lang="de-DE" b="0" i="0" dirty="0">
                <a:latin typeface="Arial" panose="020B0604020202020204" pitchFamily="34" charset="0"/>
                <a:cs typeface="Arial" panose="020B0604020202020204" pitchFamily="34" charset="0"/>
              </a:rPr>
              <a:t>of energy supply</a:t>
            </a:r>
            <a:r>
              <a:rPr lang="en-GB" b="0" i="0" dirty="0">
                <a:latin typeface="Arial" panose="020B0604020202020204" pitchFamily="34" charset="0"/>
                <a:cs typeface="Arial" panose="020B0604020202020204" pitchFamily="34" charset="0"/>
              </a:rPr>
              <a:t>. </a:t>
            </a:r>
            <a:r>
              <a:rPr lang="en-GB" dirty="0"/>
              <a:t>In 2015 renewables saved energy imports worth 8.8 billion euros.</a:t>
            </a:r>
            <a:endParaRPr lang="en-GB" b="0" i="0" u="sng" baseline="0" dirty="0">
              <a:latin typeface="Arial" panose="020B0604020202020204" pitchFamily="34" charset="0"/>
              <a:cs typeface="Arial" panose="020B0604020202020204" pitchFamily="34" charset="0"/>
            </a:endParaRPr>
          </a:p>
          <a:p>
            <a:pPr marL="742953" lvl="1" indent="-247651" defTabSz="990603" fontAlgn="auto">
              <a:spcBef>
                <a:spcPts val="0"/>
              </a:spcBef>
              <a:spcAft>
                <a:spcPts val="0"/>
              </a:spcAft>
              <a:buFont typeface="+mj-lt"/>
              <a:buAutoNum type="arabicPeriod"/>
              <a:defRPr/>
            </a:pPr>
            <a:r>
              <a:rPr lang="en-GB" dirty="0"/>
              <a:t>Increased </a:t>
            </a:r>
            <a:r>
              <a:rPr lang="en-GB" u="sng" dirty="0"/>
              <a:t>security of supply</a:t>
            </a:r>
            <a:r>
              <a:rPr lang="en-GB" dirty="0"/>
              <a:t> due to reduced exposure to volatile world prices and less dependence on non-democratic regimes (=reduced geopolitical hazard)</a:t>
            </a:r>
          </a:p>
          <a:p>
            <a:pPr marL="742953" lvl="1" indent="-247651" defTabSz="990603" fontAlgn="auto">
              <a:spcBef>
                <a:spcPts val="0"/>
              </a:spcBef>
              <a:spcAft>
                <a:spcPts val="0"/>
              </a:spcAft>
              <a:buFont typeface="+mj-lt"/>
              <a:buAutoNum type="arabicPeriod"/>
              <a:defRPr/>
            </a:pPr>
            <a:r>
              <a:rPr lang="en-GB" b="0" i="0" u="sng" baseline="0" dirty="0">
                <a:latin typeface="Arial" panose="020B0604020202020204" pitchFamily="34" charset="0"/>
                <a:cs typeface="Arial" panose="020B0604020202020204" pitchFamily="34" charset="0"/>
              </a:rPr>
              <a:t>Environmental protection</a:t>
            </a:r>
            <a:r>
              <a:rPr lang="en-GB" b="0" i="0" u="none" baseline="0" dirty="0">
                <a:latin typeface="Arial" panose="020B0604020202020204" pitchFamily="34" charset="0"/>
                <a:cs typeface="Arial" panose="020B0604020202020204" pitchFamily="34" charset="0"/>
              </a:rPr>
              <a:t> (lower emissions and less</a:t>
            </a:r>
            <a:r>
              <a:rPr lang="en-GB" b="0" i="0" u="none" dirty="0">
                <a:latin typeface="Arial" panose="020B0604020202020204" pitchFamily="34" charset="0"/>
                <a:cs typeface="Arial" panose="020B0604020202020204" pitchFamily="34" charset="0"/>
              </a:rPr>
              <a:t> pollutants)</a:t>
            </a:r>
          </a:p>
          <a:p>
            <a:pPr marL="742953" lvl="1" indent="-247651" defTabSz="990603" fontAlgn="auto">
              <a:spcBef>
                <a:spcPts val="0"/>
              </a:spcBef>
              <a:spcAft>
                <a:spcPts val="0"/>
              </a:spcAft>
              <a:buFont typeface="+mj-lt"/>
              <a:buAutoNum type="arabicPeriod"/>
              <a:defRPr/>
            </a:pPr>
            <a:r>
              <a:rPr lang="en-GB" b="0" i="0" baseline="0" dirty="0">
                <a:latin typeface="Arial" panose="020B0604020202020204" pitchFamily="34" charset="0"/>
                <a:cs typeface="Arial" panose="020B0604020202020204" pitchFamily="34" charset="0"/>
              </a:rPr>
              <a:t>Positive </a:t>
            </a:r>
            <a:r>
              <a:rPr lang="en-GB" b="0" i="0" u="sng" baseline="0" dirty="0">
                <a:latin typeface="Arial" panose="020B0604020202020204" pitchFamily="34" charset="0"/>
                <a:cs typeface="Arial" panose="020B0604020202020204" pitchFamily="34" charset="0"/>
              </a:rPr>
              <a:t>employment effects</a:t>
            </a:r>
            <a:r>
              <a:rPr lang="en-GB" b="0" i="0" u="none" baseline="0" dirty="0">
                <a:latin typeface="Arial" panose="020B0604020202020204" pitchFamily="34" charset="0"/>
                <a:cs typeface="Arial" panose="020B0604020202020204" pitchFamily="34" charset="0"/>
              </a:rPr>
              <a:t> in the </a:t>
            </a:r>
            <a:r>
              <a:rPr lang="en-GB" b="0" i="0" baseline="0" noProof="0" dirty="0">
                <a:latin typeface="Arial" pitchFamily="34" charset="0"/>
                <a:cs typeface="Arial" pitchFamily="34" charset="0"/>
              </a:rPr>
              <a:t>renewables and energy efficiency sectors, which outweigh negative effects in the conventional energy sector (338.600 renewable energy sector jobs in 2016)</a:t>
            </a:r>
          </a:p>
          <a:p>
            <a:pPr marL="742953" lvl="1" indent="-247651" defTabSz="990603" fontAlgn="auto">
              <a:spcBef>
                <a:spcPts val="0"/>
              </a:spcBef>
              <a:spcAft>
                <a:spcPts val="0"/>
              </a:spcAft>
              <a:buFont typeface="+mj-lt"/>
              <a:buAutoNum type="arabicPeriod"/>
              <a:defRPr/>
            </a:pPr>
            <a:r>
              <a:rPr lang="en-GB" b="0" i="0" u="sng" baseline="0" noProof="0" dirty="0">
                <a:latin typeface="Arial" pitchFamily="34" charset="0"/>
                <a:cs typeface="Arial" pitchFamily="34" charset="0"/>
              </a:rPr>
              <a:t>Innovation triggerin</a:t>
            </a:r>
            <a:r>
              <a:rPr lang="en-GB" b="0" u="sng" noProof="0" dirty="0">
                <a:latin typeface="Arial" pitchFamily="34" charset="0"/>
                <a:cs typeface="Arial" pitchFamily="34" charset="0"/>
              </a:rPr>
              <a:t>g:</a:t>
            </a:r>
            <a:r>
              <a:rPr lang="en-GB" b="0" u="sng" baseline="0" noProof="0" dirty="0">
                <a:latin typeface="Arial" pitchFamily="34" charset="0"/>
                <a:cs typeface="Arial" pitchFamily="34" charset="0"/>
              </a:rPr>
              <a:t> </a:t>
            </a:r>
            <a:r>
              <a:rPr lang="en-GB" b="0" noProof="0" dirty="0">
                <a:latin typeface="Arial" pitchFamily="34" charset="0"/>
                <a:cs typeface="Arial" pitchFamily="34" charset="0"/>
              </a:rPr>
              <a:t>Germany is establishing a green economy based on </a:t>
            </a:r>
            <a:r>
              <a:rPr lang="en-GB" b="0" i="0" baseline="0" noProof="0" dirty="0">
                <a:latin typeface="Arial" pitchFamily="34" charset="0"/>
                <a:cs typeface="Arial" pitchFamily="34" charset="0"/>
              </a:rPr>
              <a:t>new products, services and new companies that lead to</a:t>
            </a:r>
          </a:p>
          <a:p>
            <a:pPr marL="742953" lvl="1" indent="-247651" defTabSz="990603" fontAlgn="auto">
              <a:spcBef>
                <a:spcPts val="0"/>
              </a:spcBef>
              <a:spcAft>
                <a:spcPts val="0"/>
              </a:spcAft>
              <a:buFont typeface="+mj-lt"/>
              <a:buAutoNum type="arabicPeriod"/>
              <a:defRPr/>
            </a:pPr>
            <a:r>
              <a:rPr lang="en-GB" b="0" i="0" baseline="0" noProof="0" dirty="0">
                <a:latin typeface="Arial" pitchFamily="34" charset="0"/>
                <a:cs typeface="Arial" pitchFamily="34" charset="0"/>
              </a:rPr>
              <a:t>an increase in </a:t>
            </a:r>
            <a:r>
              <a:rPr lang="en-GB" b="0" i="0" u="sng" baseline="0" noProof="0" dirty="0">
                <a:latin typeface="Arial" pitchFamily="34" charset="0"/>
                <a:cs typeface="Arial" pitchFamily="34" charset="0"/>
              </a:rPr>
              <a:t>regional added value </a:t>
            </a:r>
            <a:r>
              <a:rPr lang="en-GB" b="0" i="0" baseline="0" noProof="0" dirty="0">
                <a:latin typeface="Arial" pitchFamily="34" charset="0"/>
                <a:cs typeface="Arial" pitchFamily="34" charset="0"/>
              </a:rPr>
              <a:t>via turnover and economic </a:t>
            </a:r>
            <a:r>
              <a:rPr lang="en-GB" b="0" i="0" baseline="0" dirty="0">
                <a:latin typeface="Arial" panose="020B0604020202020204" pitchFamily="34" charset="0"/>
                <a:cs typeface="Arial" panose="020B0604020202020204" pitchFamily="34" charset="0"/>
              </a:rPr>
              <a:t>activities by and for local actors</a:t>
            </a:r>
            <a:r>
              <a:rPr lang="en-GB" dirty="0"/>
              <a:t>.</a:t>
            </a:r>
            <a:endParaRPr lang="en-GB" b="0" i="0" baseline="0" dirty="0">
              <a:latin typeface="Arial" panose="020B0604020202020204" pitchFamily="34" charset="0"/>
              <a:cs typeface="Arial" panose="020B0604020202020204" pitchFamily="34" charset="0"/>
            </a:endParaRPr>
          </a:p>
          <a:p>
            <a:pPr marL="495302" lvl="1" defTabSz="990603" fontAlgn="auto">
              <a:spcBef>
                <a:spcPts val="0"/>
              </a:spcBef>
              <a:spcAft>
                <a:spcPts val="0"/>
              </a:spcAft>
              <a:defRPr/>
            </a:pPr>
            <a:endParaRPr lang="en-GB" b="0" i="0" baseline="0" dirty="0">
              <a:latin typeface="Arial" panose="020B0604020202020204" pitchFamily="34" charset="0"/>
              <a:cs typeface="Arial" panose="020B0604020202020204" pitchFamily="34" charset="0"/>
            </a:endParaRPr>
          </a:p>
          <a:p>
            <a:pPr marL="185738" indent="-185738" defTabSz="990603" fontAlgn="auto">
              <a:spcBef>
                <a:spcPts val="0"/>
              </a:spcBef>
              <a:spcAft>
                <a:spcPts val="0"/>
              </a:spcAft>
              <a:buFont typeface="Arial" pitchFamily="34" charset="0"/>
              <a:buChar char="•"/>
              <a:defRPr/>
            </a:pPr>
            <a:r>
              <a:rPr lang="en-GB" baseline="0" dirty="0">
                <a:latin typeface="Arial" panose="020B0604020202020204" pitchFamily="34" charset="0"/>
                <a:cs typeface="Arial" panose="020B0604020202020204" pitchFamily="34" charset="0"/>
              </a:rPr>
              <a:t>All these factors constitute the macro-economic effects presented here.</a:t>
            </a:r>
          </a:p>
          <a:p>
            <a:pPr marL="185738" indent="-185738" defTabSz="990603" fontAlgn="auto">
              <a:spcBef>
                <a:spcPts val="0"/>
              </a:spcBef>
              <a:spcAft>
                <a:spcPts val="0"/>
              </a:spcAft>
              <a:buFont typeface="Arial" pitchFamily="34" charset="0"/>
              <a:buChar char="•"/>
              <a:defRPr/>
            </a:pPr>
            <a:r>
              <a:rPr lang="en-GB" i="1" dirty="0">
                <a:latin typeface="Arial" panose="020B0604020202020204" pitchFamily="34" charset="0"/>
                <a:cs typeface="Arial" panose="020B0604020202020204" pitchFamily="34" charset="0"/>
              </a:rPr>
              <a:t>Reduced external costs/ higher external benefits (e.g.</a:t>
            </a:r>
            <a:r>
              <a:rPr lang="en-GB" i="1" baseline="0" dirty="0">
                <a:latin typeface="Arial" panose="020B0604020202020204" pitchFamily="34" charset="0"/>
                <a:cs typeface="Arial" panose="020B0604020202020204" pitchFamily="34" charset="0"/>
              </a:rPr>
              <a:t> emission reductions) </a:t>
            </a:r>
            <a:r>
              <a:rPr lang="en-GB" i="1" dirty="0">
                <a:latin typeface="Arial" panose="020B0604020202020204" pitchFamily="34" charset="0"/>
                <a:cs typeface="Arial" panose="020B0604020202020204" pitchFamily="34" charset="0"/>
              </a:rPr>
              <a:t>from renewables or energy efficiency are usually not accounted for by macro-economic models leading to a systemic bias in favour of traditional energies and their use.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Source</a:t>
            </a:r>
          </a:p>
          <a:p>
            <a:pPr indent="-247651" defTabSz="990603" fontAlgn="auto">
              <a:spcBef>
                <a:spcPts val="0"/>
              </a:spcBef>
              <a:spcAft>
                <a:spcPts val="0"/>
              </a:spcAft>
              <a:defRPr/>
            </a:pPr>
            <a:r>
              <a:rPr lang="de-DE" b="0" noProof="0" dirty="0" err="1">
                <a:latin typeface="Arial" panose="020B0604020202020204" pitchFamily="34" charset="0"/>
                <a:cs typeface="Arial" panose="020B0604020202020204" pitchFamily="34" charset="0"/>
              </a:rPr>
              <a:t>Visualisation</a:t>
            </a:r>
            <a:r>
              <a:rPr lang="de-DE" noProof="0" dirty="0">
                <a:latin typeface="Arial" panose="020B0604020202020204" pitchFamily="34" charset="0"/>
                <a:cs typeface="Arial" panose="020B0604020202020204" pitchFamily="34" charset="0"/>
              </a:rPr>
              <a:t>: </a:t>
            </a:r>
            <a:r>
              <a:rPr lang="de-DE" b="1" noProof="0" dirty="0">
                <a:latin typeface="Arial" panose="020B0604020202020204" pitchFamily="34" charset="0"/>
                <a:cs typeface="Arial" panose="020B0604020202020204" pitchFamily="34" charset="0"/>
              </a:rPr>
              <a:t>ergo-kommunikation </a:t>
            </a:r>
            <a:r>
              <a:rPr lang="de-DE" b="1" noProof="0" dirty="0" err="1">
                <a:latin typeface="Arial" panose="020B0604020202020204" pitchFamily="34" charset="0"/>
                <a:cs typeface="Arial" panose="020B0604020202020204" pitchFamily="34" charset="0"/>
              </a:rPr>
              <a:t>based</a:t>
            </a:r>
            <a:r>
              <a:rPr lang="de-DE" b="1" noProof="0" dirty="0">
                <a:latin typeface="Arial" panose="020B0604020202020204" pitchFamily="34" charset="0"/>
                <a:cs typeface="Arial" panose="020B0604020202020204" pitchFamily="34" charset="0"/>
              </a:rPr>
              <a:t> on IZES, Fraunhofer ISI, DIW Berlin and GWS 2010:</a:t>
            </a:r>
            <a:r>
              <a:rPr lang="de-DE" baseline="0" noProof="0" dirty="0">
                <a:latin typeface="Arial" panose="020B0604020202020204" pitchFamily="34" charset="0"/>
                <a:cs typeface="Arial" panose="020B0604020202020204" pitchFamily="34" charset="0"/>
              </a:rPr>
              <a:t> „Einzel- und gesamtwirtschaftliche Analyse von Kosten- und Nutzenwirkungen des Ausbaus Erneuerbarer Energien im deutschen Strom- und Wärmemarkt“</a:t>
            </a:r>
            <a:r>
              <a:rPr lang="de-DE" noProof="0" dirty="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hlinkClick r:id="rId3"/>
              </a:rPr>
              <a:t>http://www.erneuerbare-energien.de/fileadmin/eeimport/files/pdfs/allgemein/application/pdf/endbericht_ausbau_ee_2009.pdf</a:t>
            </a:r>
            <a:r>
              <a:rPr lang="de-DE" dirty="0">
                <a:latin typeface="Arial" panose="020B0604020202020204" pitchFamily="34" charset="0"/>
                <a:cs typeface="Arial" panose="020B0604020202020204" pitchFamily="34" charset="0"/>
              </a:rPr>
              <a:t>, last </a:t>
            </a:r>
            <a:r>
              <a:rPr lang="de-DE" dirty="0" err="1">
                <a:latin typeface="Arial" panose="020B0604020202020204" pitchFamily="34" charset="0"/>
                <a:cs typeface="Arial" panose="020B0604020202020204" pitchFamily="34" charset="0"/>
              </a:rPr>
              <a:t>accessed</a:t>
            </a:r>
            <a:r>
              <a:rPr lang="de-DE" dirty="0">
                <a:latin typeface="Arial" panose="020B0604020202020204" pitchFamily="34" charset="0"/>
                <a:cs typeface="Arial" panose="020B0604020202020204" pitchFamily="34" charset="0"/>
              </a:rPr>
              <a:t> May 2015.</a:t>
            </a:r>
          </a:p>
        </p:txBody>
      </p:sp>
      <p:sp>
        <p:nvSpPr>
          <p:cNvPr id="4" name="Foliennummernplatzhalter 3"/>
          <p:cNvSpPr>
            <a:spLocks noGrp="1"/>
          </p:cNvSpPr>
          <p:nvPr>
            <p:ph type="sldNum" sz="quarter" idx="10"/>
          </p:nvPr>
        </p:nvSpPr>
        <p:spPr/>
        <p:txBody>
          <a:bodyPr/>
          <a:lstStyle/>
          <a:p>
            <a:fld id="{2F025FCC-4E44-4D2D-BBA7-E2FA56F322BB}" type="slidenum">
              <a:rPr lang="de-DE" smtClean="0"/>
              <a:pPr/>
              <a:t>5</a:t>
            </a:fld>
            <a:endParaRPr lang="de-DE"/>
          </a:p>
        </p:txBody>
      </p:sp>
    </p:spTree>
    <p:extLst>
      <p:ext uri="{BB962C8B-B14F-4D97-AF65-F5344CB8AC3E}">
        <p14:creationId xmlns:p14="http://schemas.microsoft.com/office/powerpoint/2010/main" val="336857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b="1" baseline="0" noProof="0" dirty="0">
                <a:latin typeface="Arial"/>
                <a:cs typeface="Arial"/>
              </a:rPr>
              <a:t>Notes</a:t>
            </a:r>
            <a:endParaRPr lang="en-GB" b="1" noProof="0" dirty="0"/>
          </a:p>
          <a:p>
            <a:pPr marL="185738" indent="-185738" defTabSz="990603" fontAlgn="auto">
              <a:spcBef>
                <a:spcPts val="0"/>
              </a:spcBef>
              <a:spcAft>
                <a:spcPts val="0"/>
              </a:spcAft>
              <a:defRPr/>
            </a:pPr>
            <a:endParaRPr lang="en-GB" b="1" dirty="0">
              <a:latin typeface="Arial" panose="020B0604020202020204" pitchFamily="34" charset="0"/>
              <a:cs typeface="Arial" panose="020B0604020202020204" pitchFamily="34" charset="0"/>
            </a:endParaRPr>
          </a:p>
          <a:p>
            <a:pPr marL="185738" indent="-185738" defTabSz="990603" fontAlgn="auto">
              <a:spcBef>
                <a:spcPts val="0"/>
              </a:spcBef>
              <a:spcAft>
                <a:spcPts val="0"/>
              </a:spcAft>
              <a:defRPr/>
            </a:pPr>
            <a:r>
              <a:rPr lang="en-GB" b="1" dirty="0">
                <a:latin typeface="Arial" panose="020B0604020202020204" pitchFamily="34" charset="0"/>
                <a:cs typeface="Arial" panose="020B0604020202020204" pitchFamily="34" charset="0"/>
              </a:rPr>
              <a:t>The slide visualizes the development of GDP and GHG emissions in the period of 1990-2015 in Germany.</a:t>
            </a:r>
          </a:p>
          <a:p>
            <a:pPr marL="185738" indent="-185738" defTabSz="990603" fontAlgn="auto">
              <a:spcBef>
                <a:spcPts val="0"/>
              </a:spcBef>
              <a:spcAft>
                <a:spcPts val="0"/>
              </a:spcAft>
              <a:defRPr/>
            </a:pPr>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25 years the emission intensity in kg CO2 pro € GDP approximately halved.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Source</a:t>
            </a:r>
          </a:p>
          <a:p>
            <a:pPr indent="-247651" defTabSz="990603" fontAlgn="auto">
              <a:spcBef>
                <a:spcPts val="0"/>
              </a:spcBef>
              <a:spcAft>
                <a:spcPts val="0"/>
              </a:spcAft>
              <a:defRPr/>
            </a:pPr>
            <a:r>
              <a:rPr lang="de-DE" b="1" noProof="0" dirty="0">
                <a:latin typeface="Arial" panose="020B0604020202020204" pitchFamily="34" charset="0"/>
                <a:cs typeface="Arial" panose="020B0604020202020204" pitchFamily="34" charset="0"/>
              </a:rPr>
              <a:t>ZSW 2016</a:t>
            </a:r>
            <a:r>
              <a:rPr lang="de-DE" b="0" noProof="0" dirty="0">
                <a:latin typeface="Arial" panose="020B0604020202020204" pitchFamily="34" charset="0"/>
                <a:cs typeface="Arial" panose="020B0604020202020204" pitchFamily="34" charset="0"/>
              </a:rPr>
              <a:t>: Zwischenbilanz: Wo klemmt es bei der Energiewende? </a:t>
            </a:r>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2F025FCC-4E44-4D2D-BBA7-E2FA56F322BB}" type="slidenum">
              <a:rPr lang="de-DE" smtClean="0"/>
              <a:pPr/>
              <a:t>6</a:t>
            </a:fld>
            <a:endParaRPr lang="de-DE"/>
          </a:p>
        </p:txBody>
      </p:sp>
    </p:spTree>
    <p:extLst>
      <p:ext uri="{BB962C8B-B14F-4D97-AF65-F5344CB8AC3E}">
        <p14:creationId xmlns:p14="http://schemas.microsoft.com/office/powerpoint/2010/main" val="235846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9163" lvl="1" indent="-179163"/>
            <a:r>
              <a:rPr lang="en-GB" b="1" noProof="0" dirty="0">
                <a:latin typeface="Arial" pitchFamily="34" charset="0"/>
                <a:cs typeface="Arial" pitchFamily="34" charset="0"/>
              </a:rPr>
              <a:t>Notes</a:t>
            </a:r>
          </a:p>
          <a:p>
            <a:pPr defTabSz="956109">
              <a:defRPr/>
            </a:pPr>
            <a:endParaRPr lang="en-GB" b="1" baseline="0" noProof="0" dirty="0">
              <a:latin typeface="Arial" pitchFamily="34" charset="0"/>
              <a:cs typeface="Arial" pitchFamily="34" charset="0"/>
            </a:endParaRPr>
          </a:p>
          <a:p>
            <a:pPr defTabSz="956109">
              <a:defRPr/>
            </a:pPr>
            <a:r>
              <a:rPr lang="en-GB" b="1" baseline="0" noProof="0" dirty="0">
                <a:latin typeface="Arial" pitchFamily="34" charset="0"/>
                <a:cs typeface="Arial" pitchFamily="34" charset="0"/>
              </a:rPr>
              <a:t>The slide summarizes the various targets of the </a:t>
            </a:r>
            <a:r>
              <a:rPr lang="en-GB" b="1" baseline="0" noProof="0" dirty="0" err="1">
                <a:latin typeface="Arial" pitchFamily="34" charset="0"/>
                <a:cs typeface="Arial" pitchFamily="34" charset="0"/>
              </a:rPr>
              <a:t>Energiewende</a:t>
            </a:r>
            <a:r>
              <a:rPr lang="en-GB" b="1" baseline="0" noProof="0" dirty="0">
                <a:latin typeface="Arial" pitchFamily="34" charset="0"/>
                <a:cs typeface="Arial" pitchFamily="34" charset="0"/>
              </a:rPr>
              <a:t>: there are climate, renewable energy, energy efficiency and transport targets.</a:t>
            </a:r>
          </a:p>
          <a:p>
            <a:pPr defTabSz="956109">
              <a:defRPr/>
            </a:pPr>
            <a:endParaRPr lang="en-GB" baseline="0" noProof="0" dirty="0">
              <a:latin typeface="Arial" pitchFamily="34" charset="0"/>
              <a:cs typeface="Arial" pitchFamily="34" charset="0"/>
            </a:endParaRPr>
          </a:p>
          <a:p>
            <a:pPr marL="179270" indent="-179270" defTabSz="956109">
              <a:buFont typeface="Arial" panose="020B0604020202020204" pitchFamily="34" charset="0"/>
              <a:buChar char="•"/>
              <a:defRPr/>
            </a:pPr>
            <a:r>
              <a:rPr lang="en-GB" noProof="0" dirty="0">
                <a:latin typeface="Arial" pitchFamily="34" charset="0"/>
                <a:cs typeface="Arial" pitchFamily="34" charset="0"/>
              </a:rPr>
              <a:t>These targets</a:t>
            </a:r>
            <a:r>
              <a:rPr lang="en-GB" baseline="0" noProof="0" dirty="0">
                <a:latin typeface="Arial" pitchFamily="34" charset="0"/>
                <a:cs typeface="Arial" pitchFamily="34" charset="0"/>
              </a:rPr>
              <a:t> are set out in the </a:t>
            </a:r>
            <a:r>
              <a:rPr lang="en-GB" b="1" baseline="0" noProof="0" dirty="0">
                <a:latin typeface="Arial" pitchFamily="34" charset="0"/>
                <a:cs typeface="Arial" pitchFamily="34" charset="0"/>
              </a:rPr>
              <a:t>2010 Energy Concept </a:t>
            </a:r>
            <a:r>
              <a:rPr lang="en-GB" baseline="0" noProof="0" dirty="0">
                <a:latin typeface="Arial" pitchFamily="34" charset="0"/>
                <a:cs typeface="Arial" pitchFamily="34" charset="0"/>
              </a:rPr>
              <a:t>of the Federal Government (additional electricity sector targets 2025+2035 from the coalition treaty 2013). </a:t>
            </a:r>
          </a:p>
          <a:p>
            <a:pPr marL="179270" indent="-179270" defTabSz="956109">
              <a:buFont typeface="Arial" panose="020B0604020202020204" pitchFamily="34" charset="0"/>
              <a:buChar char="•"/>
              <a:defRPr/>
            </a:pPr>
            <a:r>
              <a:rPr lang="en-GB" noProof="0" dirty="0">
                <a:latin typeface="Arial" pitchFamily="34" charset="0"/>
                <a:cs typeface="Arial" pitchFamily="34" charset="0"/>
              </a:rPr>
              <a:t>By 2050 Germany wants to </a:t>
            </a:r>
            <a:r>
              <a:rPr lang="en-GB" b="1" noProof="0" dirty="0">
                <a:latin typeface="Arial" pitchFamily="34" charset="0"/>
                <a:cs typeface="Arial" pitchFamily="34" charset="0"/>
              </a:rPr>
              <a:t>cut emissions by</a:t>
            </a:r>
            <a:r>
              <a:rPr lang="en-GB" b="1" baseline="0" noProof="0" dirty="0">
                <a:latin typeface="Arial" pitchFamily="34" charset="0"/>
                <a:cs typeface="Arial" pitchFamily="34" charset="0"/>
              </a:rPr>
              <a:t> 8</a:t>
            </a:r>
            <a:r>
              <a:rPr lang="en-GB" b="1" noProof="0" dirty="0">
                <a:latin typeface="Arial" pitchFamily="34" charset="0"/>
                <a:cs typeface="Arial" pitchFamily="34" charset="0"/>
              </a:rPr>
              <a:t>0 to 95%</a:t>
            </a:r>
            <a:r>
              <a:rPr lang="en-GB" b="1" baseline="0" noProof="0" dirty="0">
                <a:latin typeface="Arial" pitchFamily="34" charset="0"/>
                <a:cs typeface="Arial" pitchFamily="34" charset="0"/>
              </a:rPr>
              <a:t>, </a:t>
            </a:r>
            <a:r>
              <a:rPr lang="en-GB" noProof="0" dirty="0">
                <a:latin typeface="Arial" pitchFamily="34" charset="0"/>
                <a:cs typeface="Arial" pitchFamily="34" charset="0"/>
              </a:rPr>
              <a:t>boosting renewables and energy efficiency. Emission reduction goals correspond</a:t>
            </a:r>
            <a:r>
              <a:rPr lang="en-GB" baseline="0" noProof="0" dirty="0">
                <a:latin typeface="Arial" pitchFamily="34" charset="0"/>
                <a:cs typeface="Arial" pitchFamily="34" charset="0"/>
              </a:rPr>
              <a:t> to the EU Roadmap 2050 (from 2011).</a:t>
            </a:r>
          </a:p>
          <a:p>
            <a:pPr marL="179270" indent="-179270" defTabSz="956109">
              <a:buFont typeface="Arial" panose="020B0604020202020204" pitchFamily="34" charset="0"/>
              <a:buChar char="•"/>
              <a:defRPr/>
            </a:pPr>
            <a:endParaRPr lang="en-GB" baseline="0" noProof="0" dirty="0">
              <a:latin typeface="Arial" pitchFamily="34" charset="0"/>
              <a:cs typeface="Arial" pitchFamily="34" charset="0"/>
            </a:endParaRPr>
          </a:p>
          <a:p>
            <a:pPr marL="0" indent="0" defTabSz="914949">
              <a:buFont typeface="Arial" panose="020B0604020202020204" pitchFamily="34" charset="0"/>
              <a:buNone/>
              <a:defRPr/>
            </a:pPr>
            <a:r>
              <a:rPr lang="en-GB" sz="1100" b="1" noProof="0" dirty="0">
                <a:solidFill>
                  <a:schemeClr val="tx2"/>
                </a:solidFill>
                <a:latin typeface="Arial" panose="020B0604020202020204" pitchFamily="34" charset="0"/>
                <a:cs typeface="Arial" panose="020B0604020202020204" pitchFamily="34" charset="0"/>
              </a:rPr>
              <a:t>STATUS: </a:t>
            </a:r>
            <a:r>
              <a:rPr lang="en-GB" sz="1100" noProof="0" dirty="0">
                <a:solidFill>
                  <a:schemeClr val="tx2"/>
                </a:solidFill>
                <a:latin typeface="Arial" panose="020B0604020202020204" pitchFamily="34" charset="0"/>
                <a:cs typeface="Arial" panose="020B0604020202020204" pitchFamily="34" charset="0"/>
              </a:rPr>
              <a:t>Germany</a:t>
            </a:r>
            <a:r>
              <a:rPr lang="en-GB" sz="1100" baseline="0" noProof="0" dirty="0">
                <a:solidFill>
                  <a:schemeClr val="tx2"/>
                </a:solidFill>
                <a:latin typeface="Arial" panose="020B0604020202020204" pitchFamily="34" charset="0"/>
                <a:cs typeface="Arial" panose="020B0604020202020204" pitchFamily="34" charset="0"/>
              </a:rPr>
              <a:t> is on track to reach its Kyoto targets but must step up action to reach long-term targets of the </a:t>
            </a:r>
            <a:r>
              <a:rPr lang="en-GB" sz="1100" i="1" baseline="0" noProof="0" dirty="0" err="1">
                <a:solidFill>
                  <a:schemeClr val="tx2"/>
                </a:solidFill>
                <a:latin typeface="Arial" panose="020B0604020202020204" pitchFamily="34" charset="0"/>
                <a:cs typeface="Arial" panose="020B0604020202020204" pitchFamily="34" charset="0"/>
              </a:rPr>
              <a:t>Energiewende</a:t>
            </a:r>
            <a:r>
              <a:rPr lang="en-GB" sz="1100" i="1" baseline="0" noProof="0" dirty="0">
                <a:solidFill>
                  <a:schemeClr val="tx2"/>
                </a:solidFill>
                <a:latin typeface="Arial" panose="020B0604020202020204" pitchFamily="34" charset="0"/>
                <a:cs typeface="Arial" panose="020B0604020202020204" pitchFamily="34" charset="0"/>
              </a:rPr>
              <a:t> </a:t>
            </a:r>
            <a:r>
              <a:rPr lang="en-GB" sz="1100" i="0" baseline="0" noProof="0" dirty="0">
                <a:solidFill>
                  <a:schemeClr val="tx2"/>
                </a:solidFill>
                <a:latin typeface="Arial" panose="020B0604020202020204" pitchFamily="34" charset="0"/>
                <a:cs typeface="Arial" panose="020B0604020202020204" pitchFamily="34" charset="0"/>
              </a:rPr>
              <a:t>and Paris agreement commitments.</a:t>
            </a:r>
            <a:endParaRPr lang="en-GB" sz="1100" baseline="0" noProof="0" dirty="0">
              <a:solidFill>
                <a:schemeClr val="tx2"/>
              </a:solidFill>
              <a:latin typeface="Arial" panose="020B0604020202020204" pitchFamily="34" charset="0"/>
              <a:cs typeface="Arial" panose="020B0604020202020204" pitchFamily="34" charset="0"/>
            </a:endParaRP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a:solidFill>
                  <a:schemeClr val="tx2"/>
                </a:solidFill>
                <a:latin typeface="Arial" panose="020B0604020202020204" pitchFamily="34" charset="0"/>
                <a:cs typeface="Arial" panose="020B0604020202020204" pitchFamily="34" charset="0"/>
              </a:rPr>
              <a:t>In 2018, Germany has achieved a </a:t>
            </a:r>
            <a:r>
              <a:rPr lang="en-GB" sz="1100" b="1" baseline="0" noProof="0" dirty="0">
                <a:solidFill>
                  <a:schemeClr val="tx2"/>
                </a:solidFill>
                <a:latin typeface="Arial" panose="020B0604020202020204" pitchFamily="34" charset="0"/>
                <a:cs typeface="Arial" panose="020B0604020202020204" pitchFamily="34" charset="0"/>
              </a:rPr>
              <a:t>reduction in greenhouse gas emissions </a:t>
            </a:r>
            <a:r>
              <a:rPr lang="en-GB" sz="1100" baseline="0" noProof="0" dirty="0">
                <a:solidFill>
                  <a:schemeClr val="tx2"/>
                </a:solidFill>
                <a:latin typeface="Arial" panose="020B0604020202020204" pitchFamily="34" charset="0"/>
                <a:cs typeface="Arial" panose="020B0604020202020204" pitchFamily="34" charset="0"/>
              </a:rPr>
              <a:t>of -30.8 %, the target being -40% by 2020 and -80-95% by 2050.</a:t>
            </a:r>
          </a:p>
          <a:p>
            <a:pPr marL="171553" marR="0" lvl="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a:solidFill>
                  <a:schemeClr val="tx2"/>
                </a:solidFill>
                <a:latin typeface="Arial" panose="020B0604020202020204" pitchFamily="34" charset="0"/>
                <a:cs typeface="Arial" panose="020B0604020202020204" pitchFamily="34" charset="0"/>
              </a:rPr>
              <a:t>The target for </a:t>
            </a:r>
            <a:r>
              <a:rPr lang="en-GB" sz="1100" b="1" baseline="0" noProof="0" dirty="0">
                <a:solidFill>
                  <a:schemeClr val="tx2"/>
                </a:solidFill>
                <a:latin typeface="Arial" panose="020B0604020202020204" pitchFamily="34" charset="0"/>
                <a:cs typeface="Arial" panose="020B0604020202020204" pitchFamily="34" charset="0"/>
              </a:rPr>
              <a:t>renewables in </a:t>
            </a:r>
            <a:r>
              <a:rPr lang="en-GB" sz="1100" b="1" i="1" baseline="0" noProof="0" dirty="0">
                <a:solidFill>
                  <a:schemeClr val="tx2"/>
                </a:solidFill>
                <a:latin typeface="Arial" panose="020B0604020202020204" pitchFamily="34" charset="0"/>
                <a:cs typeface="Arial" panose="020B0604020202020204" pitchFamily="34" charset="0"/>
              </a:rPr>
              <a:t>final energy </a:t>
            </a:r>
            <a:r>
              <a:rPr lang="en-GB" sz="1100" baseline="0" noProof="0" dirty="0">
                <a:solidFill>
                  <a:schemeClr val="tx2"/>
                </a:solidFill>
                <a:latin typeface="Arial" panose="020B0604020202020204" pitchFamily="34" charset="0"/>
                <a:cs typeface="Arial" panose="020B0604020202020204" pitchFamily="34" charset="0"/>
              </a:rPr>
              <a:t>consumption is 60% by 2050, the current level being 16.9% (2018) with 18% by 2020 still in reach.</a:t>
            </a: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aseline="0" noProof="0" dirty="0">
                <a:solidFill>
                  <a:schemeClr val="tx2"/>
                </a:solidFill>
                <a:latin typeface="Arial" panose="020B0604020202020204" pitchFamily="34" charset="0"/>
                <a:cs typeface="Arial" panose="020B0604020202020204" pitchFamily="34" charset="0"/>
              </a:rPr>
              <a:t>Germany aims to increase the </a:t>
            </a:r>
            <a:r>
              <a:rPr lang="en-GB" sz="1100" b="1" baseline="0" noProof="0" dirty="0">
                <a:solidFill>
                  <a:schemeClr val="tx2"/>
                </a:solidFill>
                <a:latin typeface="Arial" panose="020B0604020202020204" pitchFamily="34" charset="0"/>
                <a:cs typeface="Arial" panose="020B0604020202020204" pitchFamily="34" charset="0"/>
              </a:rPr>
              <a:t>share of renewable energies in electricity consumption to 80% by 2050. With </a:t>
            </a:r>
            <a:r>
              <a:rPr lang="en-GB" sz="1100" b="1" u="sng" baseline="0" noProof="0" dirty="0">
                <a:solidFill>
                  <a:schemeClr val="tx2"/>
                </a:solidFill>
                <a:latin typeface="Arial" panose="020B0604020202020204" pitchFamily="34" charset="0"/>
                <a:cs typeface="Arial" panose="020B0604020202020204" pitchFamily="34" charset="0"/>
              </a:rPr>
              <a:t>37.8% in 2018 </a:t>
            </a:r>
            <a:r>
              <a:rPr lang="en-GB" sz="1100" b="1" baseline="0" noProof="0" dirty="0">
                <a:solidFill>
                  <a:schemeClr val="tx2"/>
                </a:solidFill>
                <a:latin typeface="Arial" panose="020B0604020202020204" pitchFamily="34" charset="0"/>
                <a:cs typeface="Arial" panose="020B0604020202020204" pitchFamily="34" charset="0"/>
              </a:rPr>
              <a:t>Germany has already passed the 35% target set for 2020</a:t>
            </a:r>
            <a:r>
              <a:rPr lang="en-GB" sz="1100" baseline="0" noProof="0" dirty="0">
                <a:solidFill>
                  <a:schemeClr val="tx2"/>
                </a:solidFill>
                <a:latin typeface="Arial" panose="020B0604020202020204" pitchFamily="34" charset="0"/>
                <a:cs typeface="Arial" panose="020B0604020202020204" pitchFamily="34" charset="0"/>
              </a:rPr>
              <a:t>. </a:t>
            </a:r>
            <a:br>
              <a:rPr lang="en-GB" sz="1100" baseline="0" noProof="0" dirty="0">
                <a:solidFill>
                  <a:schemeClr val="tx2"/>
                </a:solidFill>
                <a:latin typeface="Arial" panose="020B0604020202020204" pitchFamily="34" charset="0"/>
                <a:cs typeface="Arial" panose="020B0604020202020204" pitchFamily="34" charset="0"/>
              </a:rPr>
            </a:br>
            <a:r>
              <a:rPr lang="en-GB" sz="1100" baseline="0" noProof="0" dirty="0">
                <a:solidFill>
                  <a:schemeClr val="tx2"/>
                </a:solidFill>
                <a:latin typeface="Arial" panose="020B0604020202020204" pitchFamily="34" charset="0"/>
                <a:cs typeface="Arial" panose="020B0604020202020204" pitchFamily="34" charset="0"/>
              </a:rPr>
              <a:t>(Please note: RE in electricity </a:t>
            </a:r>
            <a:r>
              <a:rPr lang="en-GB" sz="1100" i="1" baseline="0" noProof="0" dirty="0">
                <a:solidFill>
                  <a:schemeClr val="tx2"/>
                </a:solidFill>
                <a:latin typeface="Arial" panose="020B0604020202020204" pitchFamily="34" charset="0"/>
                <a:cs typeface="Arial" panose="020B0604020202020204" pitchFamily="34" charset="0"/>
              </a:rPr>
              <a:t>consumption</a:t>
            </a:r>
            <a:r>
              <a:rPr lang="en-GB" sz="1100" i="0" baseline="0" noProof="0" dirty="0">
                <a:solidFill>
                  <a:schemeClr val="tx2"/>
                </a:solidFill>
                <a:latin typeface="Arial" panose="020B0604020202020204" pitchFamily="34" charset="0"/>
                <a:cs typeface="Arial" panose="020B0604020202020204" pitchFamily="34" charset="0"/>
              </a:rPr>
              <a:t> according to AGEE-Stat. AGEB only offers values on electricity </a:t>
            </a:r>
            <a:r>
              <a:rPr lang="en-GB" sz="1100" i="1" baseline="0" noProof="0" dirty="0">
                <a:solidFill>
                  <a:schemeClr val="tx2"/>
                </a:solidFill>
                <a:latin typeface="Arial" panose="020B0604020202020204" pitchFamily="34" charset="0"/>
                <a:cs typeface="Arial" panose="020B0604020202020204" pitchFamily="34" charset="0"/>
              </a:rPr>
              <a:t>production</a:t>
            </a:r>
            <a:r>
              <a:rPr lang="en-GB" sz="1100" i="0" baseline="0" noProof="0" dirty="0">
                <a:solidFill>
                  <a:schemeClr val="tx2"/>
                </a:solidFill>
                <a:latin typeface="Arial" panose="020B0604020202020204" pitchFamily="34" charset="0"/>
                <a:cs typeface="Arial" panose="020B0604020202020204" pitchFamily="34" charset="0"/>
              </a:rPr>
              <a:t>)</a:t>
            </a:r>
            <a:endParaRPr lang="en-GB" sz="1100" baseline="0" noProof="0" dirty="0">
              <a:solidFill>
                <a:schemeClr val="tx2"/>
              </a:solidFill>
              <a:latin typeface="Arial" panose="020B0604020202020204" pitchFamily="34" charset="0"/>
              <a:cs typeface="Arial" panose="020B0604020202020204" pitchFamily="34" charset="0"/>
            </a:endParaRPr>
          </a:p>
          <a:p>
            <a:pPr marL="171553" indent="-171553" defTabSz="914949">
              <a:buFont typeface="Arial" panose="020B0604020202020204" pitchFamily="34" charset="0"/>
              <a:buChar char="•"/>
              <a:defRPr/>
            </a:pPr>
            <a:r>
              <a:rPr lang="en-GB" sz="1100" baseline="0" noProof="0" dirty="0">
                <a:solidFill>
                  <a:schemeClr val="tx2"/>
                </a:solidFill>
                <a:latin typeface="Arial" panose="020B0604020202020204" pitchFamily="34" charset="0"/>
                <a:cs typeface="Arial" panose="020B0604020202020204" pitchFamily="34" charset="0"/>
              </a:rPr>
              <a:t>Regarding energy efficiency, Germans wants to </a:t>
            </a:r>
            <a:r>
              <a:rPr lang="en-GB" sz="1100" b="1" baseline="0" noProof="0" dirty="0">
                <a:solidFill>
                  <a:schemeClr val="tx2"/>
                </a:solidFill>
                <a:latin typeface="Arial" panose="020B0604020202020204" pitchFamily="34" charset="0"/>
                <a:cs typeface="Arial" panose="020B0604020202020204" pitchFamily="34" charset="0"/>
              </a:rPr>
              <a:t>reduce primary energy consumption by 50% until 2050 </a:t>
            </a:r>
            <a:r>
              <a:rPr lang="en-GB" sz="1100" baseline="0" noProof="0" dirty="0">
                <a:solidFill>
                  <a:schemeClr val="tx2"/>
                </a:solidFill>
                <a:latin typeface="Arial" panose="020B0604020202020204" pitchFamily="34" charset="0"/>
                <a:cs typeface="Arial" panose="020B0604020202020204" pitchFamily="34" charset="0"/>
              </a:rPr>
              <a:t>compared to 2008. It has so far reduced consumption only </a:t>
            </a:r>
            <a:r>
              <a:rPr lang="en-GB" sz="1100" u="sng" baseline="0" noProof="0" dirty="0">
                <a:solidFill>
                  <a:schemeClr val="tx2"/>
                </a:solidFill>
                <a:latin typeface="Arial" panose="020B0604020202020204" pitchFamily="34" charset="0"/>
                <a:cs typeface="Arial" panose="020B0604020202020204" pitchFamily="34" charset="0"/>
              </a:rPr>
              <a:t>by -6.5% in 2016</a:t>
            </a:r>
            <a:r>
              <a:rPr lang="en-GB" sz="1100" baseline="0" noProof="0" dirty="0">
                <a:solidFill>
                  <a:schemeClr val="tx2"/>
                </a:solidFill>
                <a:latin typeface="Arial" panose="020B0604020202020204" pitchFamily="34" charset="0"/>
                <a:cs typeface="Arial" panose="020B0604020202020204" pitchFamily="34" charset="0"/>
              </a:rPr>
              <a:t> against a target of -20% compared to the base year 2008. </a:t>
            </a:r>
          </a:p>
          <a:p>
            <a:pPr marL="171553" indent="-171553" defTabSz="914949">
              <a:buFont typeface="Arial" panose="020B0604020202020204" pitchFamily="34" charset="0"/>
              <a:buChar char="•"/>
              <a:defRPr/>
            </a:pPr>
            <a:r>
              <a:rPr lang="en-GB" sz="1100" baseline="0" noProof="0" dirty="0">
                <a:solidFill>
                  <a:schemeClr val="tx2"/>
                </a:solidFill>
                <a:latin typeface="Arial" panose="020B0604020202020204" pitchFamily="34" charset="0"/>
                <a:cs typeface="Arial" panose="020B0604020202020204" pitchFamily="34" charset="0"/>
              </a:rPr>
              <a:t>Final energy productivity (real GDP per unit of final energy consumption) increase amounts to 1.1% annually between 2008 and 2017, thus not reaching the targeted 2.1% per year.</a:t>
            </a:r>
          </a:p>
          <a:p>
            <a:pPr marL="171553" marR="0" indent="-171553" algn="l" defTabSz="91494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baseline="0" noProof="0" dirty="0">
                <a:solidFill>
                  <a:schemeClr val="tx2"/>
                </a:solidFill>
                <a:latin typeface="Arial" panose="020B0604020202020204" pitchFamily="34" charset="0"/>
                <a:cs typeface="Arial" panose="020B0604020202020204" pitchFamily="34" charset="0"/>
              </a:rPr>
              <a:t>Buildings: reduction of a heat demand by -20% in 2020 (achievement is not guaranteed) and reduction of a primary energy demand by -80% in 2050 (fulfilment unknown due to a long time horizon). </a:t>
            </a:r>
          </a:p>
          <a:p>
            <a:pPr marL="171553" indent="-171553" defTabSz="914949">
              <a:buFont typeface="Arial" panose="020B0604020202020204" pitchFamily="34" charset="0"/>
              <a:buChar char="•"/>
              <a:defRPr/>
            </a:pPr>
            <a:r>
              <a:rPr lang="en-GB" sz="1100" b="0" baseline="0" noProof="0" dirty="0">
                <a:solidFill>
                  <a:schemeClr val="tx2"/>
                </a:solidFill>
                <a:latin typeface="Arial" panose="020B0604020202020204" pitchFamily="34" charset="0"/>
                <a:cs typeface="Arial" panose="020B0604020202020204" pitchFamily="34" charset="0"/>
              </a:rPr>
              <a:t>Transport: Reduce final energy consumption by -10% in 2020 and -40% in 2050. Also this target seems currently out of reach. In fact the transport sector has increased its consumption (2016). A reduction by -40% corresponds arithmetically to the emissions of over 20 million cars in Germany.</a:t>
            </a:r>
          </a:p>
          <a:p>
            <a:pPr marL="171553" indent="-171553" defTabSz="914949">
              <a:buFont typeface="Arial" panose="020B0604020202020204" pitchFamily="34" charset="0"/>
              <a:buChar char="•"/>
              <a:defRPr/>
            </a:pPr>
            <a:r>
              <a:rPr lang="en-GB" sz="1100" baseline="0" noProof="0" dirty="0">
                <a:solidFill>
                  <a:schemeClr val="tx2"/>
                </a:solidFill>
                <a:latin typeface="Arial" panose="020B0604020202020204" pitchFamily="34" charset="0"/>
                <a:cs typeface="Arial" panose="020B0604020202020204" pitchFamily="34" charset="0"/>
              </a:rPr>
              <a:t>The gaps that still remain are now to be closed through the measures announced in the Climate Action Programme 2020 and the National Action plan Energy Efficiency (NAPE).</a:t>
            </a:r>
            <a:endParaRPr lang="en-GB" dirty="0"/>
          </a:p>
          <a:p>
            <a:endParaRPr lang="en-GB" sz="1100" b="1" noProof="0" dirty="0">
              <a:solidFill>
                <a:schemeClr val="tx2"/>
              </a:solidFill>
              <a:latin typeface="Arial" panose="020B0604020202020204" pitchFamily="34" charset="0"/>
              <a:cs typeface="Arial" panose="020B0604020202020204" pitchFamily="34" charset="0"/>
            </a:endParaRPr>
          </a:p>
          <a:p>
            <a:r>
              <a:rPr lang="en-GB" sz="1100" b="1" noProof="0" dirty="0">
                <a:solidFill>
                  <a:schemeClr val="tx2"/>
                </a:solidFill>
                <a:latin typeface="Arial" panose="020B0604020202020204" pitchFamily="34" charset="0"/>
                <a:cs typeface="Arial" panose="020B0604020202020204" pitchFamily="34" charset="0"/>
              </a:rPr>
              <a:t>Additional targets </a:t>
            </a:r>
            <a:r>
              <a:rPr lang="en-GB" sz="1100" b="0" noProof="0" dirty="0">
                <a:solidFill>
                  <a:schemeClr val="tx2"/>
                </a:solidFill>
                <a:latin typeface="Arial" panose="020B0604020202020204" pitchFamily="34" charset="0"/>
                <a:cs typeface="Arial" panose="020B0604020202020204" pitchFamily="34" charset="0"/>
              </a:rPr>
              <a:t>(not</a:t>
            </a:r>
            <a:r>
              <a:rPr lang="en-GB" sz="1100" b="0" baseline="0" noProof="0" dirty="0">
                <a:solidFill>
                  <a:schemeClr val="tx2"/>
                </a:solidFill>
                <a:latin typeface="Arial" panose="020B0604020202020204" pitchFamily="34" charset="0"/>
                <a:cs typeface="Arial" panose="020B0604020202020204" pitchFamily="34" charset="0"/>
              </a:rPr>
              <a:t> illustrated on this slide):</a:t>
            </a:r>
          </a:p>
          <a:p>
            <a:pPr marL="171450" indent="-171450">
              <a:buFontTx/>
              <a:buChar char="-"/>
            </a:pPr>
            <a:r>
              <a:rPr lang="en-GB" sz="1100" b="0" baseline="0" noProof="0" dirty="0">
                <a:solidFill>
                  <a:schemeClr val="tx2"/>
                </a:solidFill>
                <a:latin typeface="Arial" panose="020B0604020202020204" pitchFamily="34" charset="0"/>
                <a:cs typeface="Arial" panose="020B0604020202020204" pitchFamily="34" charset="0"/>
              </a:rPr>
              <a:t>Energy efficiency: Share of CHP (combined heat and power, KWK) at 25% in 2020</a:t>
            </a:r>
          </a:p>
          <a:p>
            <a:endParaRPr lang="de-DE" sz="1100" b="0" baseline="0" noProof="0" dirty="0">
              <a:solidFill>
                <a:schemeClr val="tx2"/>
              </a:solidFill>
              <a:latin typeface="Arial" panose="020B0604020202020204" pitchFamily="34" charset="0"/>
              <a:cs typeface="Arial" panose="020B0604020202020204" pitchFamily="34" charset="0"/>
            </a:endParaRPr>
          </a:p>
          <a:p>
            <a:r>
              <a:rPr lang="en-GB" sz="1100" b="1" dirty="0">
                <a:solidFill>
                  <a:schemeClr val="tx2"/>
                </a:solidFill>
              </a:rPr>
              <a:t>Sources</a:t>
            </a:r>
            <a:endParaRPr lang="en-GB" sz="1100" dirty="0">
              <a:solidFill>
                <a:schemeClr val="tx2"/>
              </a:solidFill>
            </a:endParaRPr>
          </a:p>
          <a:p>
            <a:pPr marL="0" lvl="1" defTabSz="947958">
              <a:defRPr/>
            </a:pPr>
            <a:r>
              <a:rPr lang="de-DE" sz="1100" b="1" dirty="0" err="1"/>
              <a:t>BMWi</a:t>
            </a:r>
            <a:r>
              <a:rPr lang="de-DE" sz="1100" b="1" dirty="0"/>
              <a:t> 2018: </a:t>
            </a:r>
            <a:r>
              <a:rPr lang="de-DE" sz="1100" dirty="0"/>
              <a:t>Energiedaten, Gesamtausgabe der Energiedaten, Datensammlung des </a:t>
            </a:r>
            <a:r>
              <a:rPr lang="de-DE" sz="1100" dirty="0" err="1"/>
              <a:t>BMWi</a:t>
            </a:r>
            <a:r>
              <a:rPr lang="de-DE" sz="1100" dirty="0"/>
              <a:t>, https://www.bmwi.de/Redaktion/DE/Artikel/Energie/energiedaten-gesamtausgabe.html, August 2018.</a:t>
            </a:r>
            <a:endParaRPr lang="de-DE" sz="1100" b="1" dirty="0"/>
          </a:p>
          <a:p>
            <a:pPr marL="0" lvl="1" defTabSz="947958">
              <a:defRPr/>
            </a:pPr>
            <a:r>
              <a:rPr lang="de-DE" sz="1100" b="1" dirty="0" err="1"/>
              <a:t>BMWi</a:t>
            </a:r>
            <a:r>
              <a:rPr lang="de-DE" sz="1100" b="1" dirty="0"/>
              <a:t> 2018: </a:t>
            </a:r>
            <a:r>
              <a:rPr lang="de-DE" sz="1100" dirty="0"/>
              <a:t>Sechster Monitoring-Bericht zur Energiewende. Berichtsjahr 2016, Juni 2018, https://www.bmwi.de/Redaktion/DE/Publikationen/Energie/sechster-monitoring-bericht-zur-energiewende.pdf?__blob=publicationFile&amp;v=16, </a:t>
            </a:r>
            <a:r>
              <a:rPr lang="de-DE" sz="1100" dirty="0" err="1"/>
              <a:t>page</a:t>
            </a:r>
            <a:r>
              <a:rPr lang="de-DE" sz="1100" dirty="0"/>
              <a:t> 10.</a:t>
            </a:r>
            <a:endParaRPr lang="en-GB" sz="1100" dirty="0"/>
          </a:p>
          <a:p>
            <a:pPr marL="0" lvl="1" indent="-185738"/>
            <a:r>
              <a:rPr lang="en-GB" b="1" dirty="0" err="1">
                <a:latin typeface="Arial" pitchFamily="34" charset="0"/>
                <a:cs typeface="Arial" pitchFamily="34" charset="0"/>
              </a:rPr>
              <a:t>BMWi</a:t>
            </a:r>
            <a:r>
              <a:rPr lang="en-GB" b="1" baseline="0" dirty="0">
                <a:latin typeface="Arial" pitchFamily="34" charset="0"/>
                <a:cs typeface="Arial" pitchFamily="34" charset="0"/>
              </a:rPr>
              <a:t> and </a:t>
            </a:r>
            <a:r>
              <a:rPr lang="en-GB" b="1" dirty="0">
                <a:latin typeface="Arial" pitchFamily="34" charset="0"/>
                <a:cs typeface="Arial" pitchFamily="34" charset="0"/>
              </a:rPr>
              <a:t>BMU 2010</a:t>
            </a:r>
            <a:r>
              <a:rPr lang="en-GB" dirty="0">
                <a:latin typeface="Arial" pitchFamily="34" charset="0"/>
                <a:cs typeface="Arial" pitchFamily="34" charset="0"/>
              </a:rPr>
              <a:t>: Energy Concept. for an Environmentally Sound, Reliable and Affordable Energy Supply. 28. September 2010: </a:t>
            </a:r>
            <a:r>
              <a:rPr lang="en-GB" dirty="0">
                <a:latin typeface="Arial" pitchFamily="34" charset="0"/>
                <a:cs typeface="Arial" pitchFamily="34" charset="0"/>
                <a:hlinkClick r:id="rId3"/>
              </a:rPr>
              <a:t>http://www.germany.info/contentblob/3043402/Daten/1097719/BMUBMWi_Energy_Concept_DD.pdf</a:t>
            </a:r>
            <a:endParaRPr lang="en-GB"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8E54D8-71A2-43C2-AA02-845615887188}" type="slidenum">
              <a:rPr kumimoji="0" lang="de-DE"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02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b="1" baseline="0" noProof="0" dirty="0">
                <a:latin typeface="Arial"/>
                <a:cs typeface="Arial"/>
              </a:rPr>
              <a:t>Notes</a:t>
            </a:r>
            <a:endParaRPr lang="en-GB" b="1" noProof="0" dirty="0"/>
          </a:p>
          <a:p>
            <a:endParaRPr lang="en-GB" b="1" dirty="0"/>
          </a:p>
          <a:p>
            <a:r>
              <a:rPr lang="en-GB" b="1" dirty="0"/>
              <a:t>The slide summarizes climate targets: emission reduction</a:t>
            </a:r>
            <a:r>
              <a:rPr lang="en-GB" b="1" baseline="0" dirty="0"/>
              <a:t> by 2050 and interim goals.</a:t>
            </a:r>
          </a:p>
          <a:p>
            <a:pPr marL="185849" indent="-185849" defTabSz="991198">
              <a:buFont typeface="Arial" panose="020B0604020202020204" pitchFamily="34" charset="0"/>
              <a:buChar char="•"/>
              <a:defRPr/>
            </a:pPr>
            <a:r>
              <a:rPr lang="en-GB" noProof="0" dirty="0"/>
              <a:t>By 2050 Germany wants to </a:t>
            </a:r>
            <a:r>
              <a:rPr lang="en-GB" b="1" noProof="0" dirty="0"/>
              <a:t>cut emissions by</a:t>
            </a:r>
            <a:r>
              <a:rPr lang="en-GB" b="1" baseline="0" noProof="0" dirty="0"/>
              <a:t> 8</a:t>
            </a:r>
            <a:r>
              <a:rPr lang="en-GB" b="1" noProof="0" dirty="0"/>
              <a:t>0 to 95%</a:t>
            </a:r>
            <a:r>
              <a:rPr lang="en-GB" b="1" baseline="0" noProof="0" dirty="0"/>
              <a:t>, </a:t>
            </a:r>
            <a:r>
              <a:rPr lang="en-GB" noProof="0" dirty="0"/>
              <a:t>boosting renewables and energy efficiency. Emission reduction goals correspond</a:t>
            </a:r>
            <a:r>
              <a:rPr lang="en-GB" baseline="0" noProof="0" dirty="0"/>
              <a:t> to the EU Roadmap 2050 (from 2011).</a:t>
            </a:r>
          </a:p>
          <a:p>
            <a:pPr marL="185849" indent="-185849" defTabSz="991198">
              <a:buFont typeface="Arial" panose="020B0604020202020204" pitchFamily="34" charset="0"/>
              <a:buChar char="•"/>
              <a:defRPr/>
            </a:pPr>
            <a:r>
              <a:rPr lang="en-GB" noProof="0" dirty="0"/>
              <a:t>In total, greenhouse gas emissions in 2015 were around 908 million tons. This represents a reduction of -27,2% against the reference year 1990,</a:t>
            </a:r>
            <a:r>
              <a:rPr lang="en-GB" baseline="0" noProof="0" dirty="0"/>
              <a:t> according to latest estimates by Umweltbundesamt (</a:t>
            </a:r>
            <a:r>
              <a:rPr lang="en-GB" noProof="0" dirty="0"/>
              <a:t>UBA 2015).</a:t>
            </a:r>
          </a:p>
          <a:p>
            <a:pPr marL="185849" indent="-185849" defTabSz="991198">
              <a:buFont typeface="Arial" panose="020B0604020202020204" pitchFamily="34" charset="0"/>
              <a:buChar char="•"/>
              <a:defRPr/>
            </a:pPr>
            <a:r>
              <a:rPr lang="en-GB" baseline="0" noProof="0" dirty="0"/>
              <a:t>According to BMUB based on current policies, greenhouse gas reductions by 2020 will be in the range of -33% against 1990 levels. To reach the climate goal, around 7% or 87 million ton of CO2 need to be additionally saved. </a:t>
            </a:r>
          </a:p>
          <a:p>
            <a:pPr defTabSz="991198">
              <a:defRPr/>
            </a:pPr>
            <a:endParaRPr lang="en-GB" sz="1100" dirty="0">
              <a:solidFill>
                <a:schemeClr val="tx2"/>
              </a:solidFill>
            </a:endParaRPr>
          </a:p>
          <a:p>
            <a:pPr defTabSz="991198">
              <a:defRPr/>
            </a:pPr>
            <a:r>
              <a:rPr lang="en-GB" sz="1100" dirty="0">
                <a:solidFill>
                  <a:schemeClr val="tx2"/>
                </a:solidFill>
              </a:rPr>
              <a:t>The </a:t>
            </a:r>
            <a:r>
              <a:rPr lang="en-US" sz="1100" dirty="0">
                <a:solidFill>
                  <a:schemeClr val="tx2"/>
                </a:solidFill>
              </a:rPr>
              <a:t>slide shows how German greenhouse gas emissions developed from 1990 to 2015 in various sectors. </a:t>
            </a:r>
          </a:p>
          <a:p>
            <a:pPr marL="177742" indent="-177742" defTabSz="947958" fontAlgn="auto">
              <a:spcBef>
                <a:spcPts val="0"/>
              </a:spcBef>
              <a:spcAft>
                <a:spcPts val="0"/>
              </a:spcAft>
              <a:buFont typeface="Arial" panose="020B0604020202020204" pitchFamily="34" charset="0"/>
              <a:buChar char="•"/>
              <a:defRPr/>
            </a:pPr>
            <a:r>
              <a:rPr lang="en-US" sz="1100" b="1" dirty="0">
                <a:solidFill>
                  <a:schemeClr val="tx2"/>
                </a:solidFill>
              </a:rPr>
              <a:t>Red block</a:t>
            </a:r>
            <a:r>
              <a:rPr lang="en-US" sz="1100" dirty="0">
                <a:solidFill>
                  <a:schemeClr val="tx2"/>
                </a:solidFill>
              </a:rPr>
              <a:t> shows the German emissions target of Kyoto (first commitment period 2008-2012).</a:t>
            </a:r>
          </a:p>
          <a:p>
            <a:pPr marL="177742" indent="-177742" defTabSz="947958" fontAlgn="auto">
              <a:spcBef>
                <a:spcPts val="0"/>
              </a:spcBef>
              <a:spcAft>
                <a:spcPts val="0"/>
              </a:spcAft>
              <a:buFont typeface="Arial" panose="020B0604020202020204" pitchFamily="34" charset="0"/>
              <a:buChar char="•"/>
              <a:defRPr/>
            </a:pPr>
            <a:r>
              <a:rPr lang="en-US" sz="1100" b="1" dirty="0">
                <a:solidFill>
                  <a:schemeClr val="tx2"/>
                </a:solidFill>
              </a:rPr>
              <a:t>Yellow bars</a:t>
            </a:r>
            <a:r>
              <a:rPr lang="en-US" sz="1100" dirty="0">
                <a:solidFill>
                  <a:schemeClr val="tx2"/>
                </a:solidFill>
              </a:rPr>
              <a:t> show the targets set out in the 2010 Energy Concept of the Federal Government for the years 2020 and 2050. By 2050, Germany wants to cut emissions by 80 (hatched area plus solid) to 95% (solid area). </a:t>
            </a:r>
          </a:p>
          <a:p>
            <a:pPr marL="177742" indent="-177742" defTabSz="947958" fontAlgn="auto">
              <a:spcBef>
                <a:spcPts val="0"/>
              </a:spcBef>
              <a:spcAft>
                <a:spcPts val="0"/>
              </a:spcAft>
              <a:buFont typeface="Arial" panose="020B0604020202020204" pitchFamily="34" charset="0"/>
              <a:buChar char="•"/>
              <a:defRPr/>
            </a:pPr>
            <a:r>
              <a:rPr lang="en-US" sz="1100" dirty="0">
                <a:solidFill>
                  <a:schemeClr val="tx2"/>
                </a:solidFill>
              </a:rPr>
              <a:t>Emissions resulting from the energy sector still account for the biggest share of overall emissions.</a:t>
            </a:r>
          </a:p>
          <a:p>
            <a:pPr marL="177742" indent="-177742" defTabSz="947958" fontAlgn="auto">
              <a:spcBef>
                <a:spcPts val="0"/>
              </a:spcBef>
              <a:spcAft>
                <a:spcPts val="0"/>
              </a:spcAft>
              <a:buFont typeface="Arial" panose="020B0604020202020204" pitchFamily="34" charset="0"/>
              <a:buChar char="•"/>
              <a:defRPr/>
            </a:pPr>
            <a:r>
              <a:rPr lang="en-US" sz="1100" dirty="0">
                <a:solidFill>
                  <a:schemeClr val="tx2"/>
                </a:solidFill>
              </a:rPr>
              <a:t>Without additional mitigation measures, it is unlikely that Germany will meet the target of reducing emissions by 40% by 2020.</a:t>
            </a:r>
          </a:p>
          <a:p>
            <a:pPr marL="177742" indent="-177742" defTabSz="947958" fontAlgn="auto">
              <a:spcBef>
                <a:spcPts val="0"/>
              </a:spcBef>
              <a:spcAft>
                <a:spcPts val="0"/>
              </a:spcAft>
              <a:buFont typeface="Arial" panose="020B0604020202020204" pitchFamily="34" charset="0"/>
              <a:buChar char="•"/>
              <a:defRPr/>
            </a:pPr>
            <a:r>
              <a:rPr lang="en-US" sz="1100" dirty="0">
                <a:solidFill>
                  <a:schemeClr val="tx2"/>
                </a:solidFill>
              </a:rPr>
              <a:t>Current measures will most likely reduce emissions by 33%; the gap of 7% corresponds to approximately 85 million </a:t>
            </a:r>
            <a:r>
              <a:rPr lang="en-GB" sz="1100" dirty="0">
                <a:solidFill>
                  <a:schemeClr val="tx2"/>
                </a:solidFill>
              </a:rPr>
              <a:t>tonnes</a:t>
            </a:r>
            <a:r>
              <a:rPr lang="en-US" sz="1100" dirty="0">
                <a:solidFill>
                  <a:schemeClr val="tx2"/>
                </a:solidFill>
              </a:rPr>
              <a:t> CO2eq by 2020.</a:t>
            </a:r>
          </a:p>
          <a:p>
            <a:pPr marL="177742" indent="-177742" defTabSz="947958" fontAlgn="auto">
              <a:spcBef>
                <a:spcPts val="0"/>
              </a:spcBef>
              <a:spcAft>
                <a:spcPts val="0"/>
              </a:spcAft>
              <a:buFont typeface="Arial" panose="020B0604020202020204" pitchFamily="34" charset="0"/>
              <a:buChar char="•"/>
              <a:defRPr/>
            </a:pPr>
            <a:r>
              <a:rPr lang="en-US" sz="1100" dirty="0">
                <a:solidFill>
                  <a:schemeClr val="tx2"/>
                </a:solidFill>
              </a:rPr>
              <a:t>Therefore, on </a:t>
            </a:r>
            <a:r>
              <a:rPr lang="en-US" sz="1100" b="1" dirty="0">
                <a:solidFill>
                  <a:schemeClr val="tx2"/>
                </a:solidFill>
              </a:rPr>
              <a:t>3 December 2014</a:t>
            </a:r>
            <a:r>
              <a:rPr lang="en-US" sz="1100" b="0" dirty="0">
                <a:solidFill>
                  <a:schemeClr val="tx2"/>
                </a:solidFill>
              </a:rPr>
              <a:t>,</a:t>
            </a:r>
            <a:r>
              <a:rPr lang="en-US" sz="1100" b="1" dirty="0">
                <a:solidFill>
                  <a:schemeClr val="tx2"/>
                </a:solidFill>
              </a:rPr>
              <a:t> </a:t>
            </a:r>
            <a:r>
              <a:rPr lang="en-US" sz="1100" dirty="0">
                <a:solidFill>
                  <a:schemeClr val="tx2"/>
                </a:solidFill>
              </a:rPr>
              <a:t>the German cabinet adopted the </a:t>
            </a:r>
            <a:r>
              <a:rPr lang="en-US" sz="1100" b="1" dirty="0">
                <a:solidFill>
                  <a:schemeClr val="tx2"/>
                </a:solidFill>
              </a:rPr>
              <a:t>Climate Action Programme 2020</a:t>
            </a:r>
            <a:r>
              <a:rPr lang="en-US" sz="1100" dirty="0">
                <a:solidFill>
                  <a:schemeClr val="tx2"/>
                </a:solidFill>
              </a:rPr>
              <a:t>. This programme contains measures to be implemented by 2020 in order to reach Germany’s goal of cutting greenhouse gas emissions by at least 40 percent compared with 1990.</a:t>
            </a:r>
            <a:endParaRPr lang="en-US" sz="1100" b="1" dirty="0">
              <a:solidFill>
                <a:schemeClr val="tx2"/>
              </a:solidFill>
            </a:endParaRPr>
          </a:p>
          <a:p>
            <a:pPr defTabSz="947958" fontAlgn="auto">
              <a:spcBef>
                <a:spcPts val="0"/>
              </a:spcBef>
              <a:spcAft>
                <a:spcPts val="0"/>
              </a:spcAft>
              <a:defRPr/>
            </a:pPr>
            <a:endParaRPr lang="de-DE" sz="1100" dirty="0">
              <a:solidFill>
                <a:schemeClr val="tx2"/>
              </a:solidFill>
            </a:endParaRPr>
          </a:p>
          <a:p>
            <a:pPr defTabSz="947958" fontAlgn="auto">
              <a:spcBef>
                <a:spcPts val="0"/>
              </a:spcBef>
              <a:spcAft>
                <a:spcPts val="0"/>
              </a:spcAft>
              <a:defRPr/>
            </a:pPr>
            <a:r>
              <a:rPr lang="de-DE" sz="1100" b="1" dirty="0">
                <a:solidFill>
                  <a:schemeClr val="tx2"/>
                </a:solidFill>
              </a:rPr>
              <a:t>Background</a:t>
            </a:r>
          </a:p>
          <a:p>
            <a:pPr marL="177742" indent="-177742">
              <a:buFont typeface="Arial" panose="020B0604020202020204" pitchFamily="34" charset="0"/>
              <a:buChar char="•"/>
            </a:pPr>
            <a:r>
              <a:rPr lang="en-GB" sz="1100" dirty="0">
                <a:solidFill>
                  <a:schemeClr val="tx2"/>
                </a:solidFill>
              </a:rPr>
              <a:t>The action programme comprises </a:t>
            </a:r>
            <a:r>
              <a:rPr lang="en-GB" sz="1100" b="1" dirty="0">
                <a:solidFill>
                  <a:schemeClr val="tx2"/>
                </a:solidFill>
              </a:rPr>
              <a:t>9 components </a:t>
            </a:r>
            <a:r>
              <a:rPr lang="en-GB" sz="1100" dirty="0">
                <a:solidFill>
                  <a:schemeClr val="tx2"/>
                </a:solidFill>
              </a:rPr>
              <a:t>and lists the contribution each component can make to closing the mitigation gap, where this can be quantified. </a:t>
            </a:r>
          </a:p>
          <a:p>
            <a:pPr marL="710969" lvl="1" indent="-236990">
              <a:buFont typeface="+mj-lt"/>
              <a:buAutoNum type="arabicPeriod"/>
            </a:pPr>
            <a:r>
              <a:rPr lang="en-GB" sz="1100" dirty="0">
                <a:solidFill>
                  <a:schemeClr val="tx2"/>
                </a:solidFill>
              </a:rPr>
              <a:t>National Energy Efficiency Action Plan (NAPE) </a:t>
            </a:r>
          </a:p>
          <a:p>
            <a:pPr marL="710969" lvl="1" indent="-236990">
              <a:buFont typeface="+mj-lt"/>
              <a:buAutoNum type="arabicPeriod"/>
            </a:pPr>
            <a:r>
              <a:rPr lang="en-GB" sz="1100" dirty="0">
                <a:solidFill>
                  <a:schemeClr val="tx2"/>
                </a:solidFill>
              </a:rPr>
              <a:t>Strategy on climate-friendly building and housing </a:t>
            </a:r>
          </a:p>
          <a:p>
            <a:pPr marL="710969" lvl="1" indent="-236990">
              <a:buFont typeface="+mj-lt"/>
              <a:buAutoNum type="arabicPeriod"/>
            </a:pPr>
            <a:r>
              <a:rPr lang="en-GB" sz="1100" dirty="0">
                <a:solidFill>
                  <a:schemeClr val="tx2"/>
                </a:solidFill>
              </a:rPr>
              <a:t>Climate action measures in the transport sector </a:t>
            </a:r>
          </a:p>
          <a:p>
            <a:pPr marL="710969" lvl="1" indent="-236990">
              <a:buFont typeface="+mj-lt"/>
              <a:buAutoNum type="arabicPeriod"/>
            </a:pPr>
            <a:r>
              <a:rPr lang="en-GB" sz="1100" dirty="0">
                <a:solidFill>
                  <a:schemeClr val="tx2"/>
                </a:solidFill>
              </a:rPr>
              <a:t>Reducing non-energy-related emissions in industry, commerce, trade, services, waste management and agriculture </a:t>
            </a:r>
          </a:p>
          <a:p>
            <a:pPr marL="710969" lvl="1" indent="-236990">
              <a:buFont typeface="+mj-lt"/>
              <a:buAutoNum type="arabicPeriod"/>
            </a:pPr>
            <a:r>
              <a:rPr lang="en-GB" sz="1100" dirty="0">
                <a:solidFill>
                  <a:schemeClr val="tx2"/>
                </a:solidFill>
              </a:rPr>
              <a:t>Reforming emissions trading </a:t>
            </a:r>
          </a:p>
          <a:p>
            <a:pPr marL="710969" lvl="1" indent="-236990">
              <a:buFont typeface="+mj-lt"/>
              <a:buAutoNum type="arabicPeriod"/>
            </a:pPr>
            <a:r>
              <a:rPr lang="en-GB" sz="1100" dirty="0">
                <a:solidFill>
                  <a:schemeClr val="tx2"/>
                </a:solidFill>
              </a:rPr>
              <a:t>Energy sector </a:t>
            </a:r>
          </a:p>
          <a:p>
            <a:pPr marL="710969" lvl="1" indent="-236990">
              <a:buFont typeface="+mj-lt"/>
              <a:buAutoNum type="arabicPeriod"/>
            </a:pPr>
            <a:r>
              <a:rPr lang="en-GB" sz="1100" dirty="0">
                <a:solidFill>
                  <a:schemeClr val="tx2"/>
                </a:solidFill>
              </a:rPr>
              <a:t>The model function of the state </a:t>
            </a:r>
          </a:p>
          <a:p>
            <a:pPr marL="710969" lvl="1" indent="-236990">
              <a:buFont typeface="+mj-lt"/>
              <a:buAutoNum type="arabicPeriod"/>
            </a:pPr>
            <a:r>
              <a:rPr lang="en-GB" sz="1100" dirty="0">
                <a:solidFill>
                  <a:schemeClr val="tx2"/>
                </a:solidFill>
              </a:rPr>
              <a:t>Research and development </a:t>
            </a:r>
          </a:p>
          <a:p>
            <a:pPr marL="710969" lvl="1" indent="-236990">
              <a:buFont typeface="+mj-lt"/>
              <a:buAutoNum type="arabicPeriod"/>
            </a:pPr>
            <a:r>
              <a:rPr lang="en-GB" sz="1100" dirty="0">
                <a:solidFill>
                  <a:schemeClr val="tx2"/>
                </a:solidFill>
              </a:rPr>
              <a:t>Consultation, awareness raising and initiatives at all levels </a:t>
            </a:r>
          </a:p>
          <a:p>
            <a:pPr marL="710969" lvl="1" indent="-236990">
              <a:buFont typeface="+mj-lt"/>
              <a:buAutoNum type="arabicPeriod"/>
            </a:pPr>
            <a:endParaRPr lang="en-GB" sz="1100" dirty="0">
              <a:solidFill>
                <a:schemeClr val="tx2"/>
              </a:solidFill>
            </a:endParaRPr>
          </a:p>
          <a:p>
            <a:pPr marL="177742" indent="-177742">
              <a:buFont typeface="Arial" panose="020B0604020202020204" pitchFamily="34" charset="0"/>
              <a:buChar char="•"/>
            </a:pPr>
            <a:r>
              <a:rPr lang="en-GB" sz="1100" dirty="0">
                <a:solidFill>
                  <a:schemeClr val="tx2"/>
                </a:solidFill>
              </a:rPr>
              <a:t>In </a:t>
            </a:r>
            <a:r>
              <a:rPr lang="en-GB" sz="1100" b="1" dirty="0">
                <a:solidFill>
                  <a:schemeClr val="tx2"/>
                </a:solidFill>
              </a:rPr>
              <a:t>total, the action programme </a:t>
            </a:r>
            <a:r>
              <a:rPr lang="en-GB" sz="1100" dirty="0">
                <a:solidFill>
                  <a:schemeClr val="tx2"/>
                </a:solidFill>
              </a:rPr>
              <a:t>will lead to a reduction of </a:t>
            </a:r>
            <a:r>
              <a:rPr lang="en-GB" sz="1100" b="1" dirty="0">
                <a:solidFill>
                  <a:schemeClr val="tx2"/>
                </a:solidFill>
              </a:rPr>
              <a:t>around 62 to 78 million tonnes CO2 equivalent in 2020 </a:t>
            </a:r>
            <a:r>
              <a:rPr lang="en-GB" sz="1100" dirty="0">
                <a:solidFill>
                  <a:schemeClr val="tx2"/>
                </a:solidFill>
              </a:rPr>
              <a:t>compared with the current projection for 2020. In addition to this, a further 3 to 4 million tonnes can be saved through soft, cross-sectoral measures, which means that the programme can bring about a total reduction of 82 million tonnes, needed to close the emission gap.</a:t>
            </a:r>
            <a:endParaRPr lang="de-DE" sz="1100" dirty="0">
              <a:solidFill>
                <a:schemeClr val="tx2"/>
              </a:solidFill>
            </a:endParaRPr>
          </a:p>
          <a:p>
            <a:pPr defTabSz="947958" fontAlgn="auto">
              <a:spcBef>
                <a:spcPts val="0"/>
              </a:spcBef>
              <a:spcAft>
                <a:spcPts val="0"/>
              </a:spcAft>
              <a:defRPr/>
            </a:pPr>
            <a:endParaRPr lang="de-DE" sz="1100" dirty="0">
              <a:solidFill>
                <a:schemeClr val="tx2"/>
              </a:solidFill>
            </a:endParaRPr>
          </a:p>
          <a:p>
            <a:pPr marL="177742" indent="-177742" defTabSz="947958" fontAlgn="auto">
              <a:spcBef>
                <a:spcPts val="0"/>
              </a:spcBef>
              <a:spcAft>
                <a:spcPts val="0"/>
              </a:spcAft>
              <a:buFont typeface="Arial" panose="020B0604020202020204" pitchFamily="34" charset="0"/>
              <a:buChar char="•"/>
              <a:defRPr/>
            </a:pPr>
            <a:r>
              <a:rPr lang="en-US" sz="1100" dirty="0">
                <a:solidFill>
                  <a:schemeClr val="tx2"/>
                </a:solidFill>
              </a:rPr>
              <a:t>The </a:t>
            </a:r>
            <a:r>
              <a:rPr lang="en-US" sz="1100" b="1" dirty="0">
                <a:solidFill>
                  <a:schemeClr val="tx2"/>
                </a:solidFill>
              </a:rPr>
              <a:t>Outcome of the October 2014 European Council. </a:t>
            </a:r>
            <a:r>
              <a:rPr lang="en-US" sz="1100" dirty="0">
                <a:solidFill>
                  <a:schemeClr val="tx2"/>
                </a:solidFill>
              </a:rPr>
              <a:t>Agreement on 40% GHG reduction to 1990 until 2030 (20% reduction by 2020).</a:t>
            </a:r>
          </a:p>
          <a:p>
            <a:pPr defTabSz="947958" fontAlgn="auto">
              <a:spcBef>
                <a:spcPts val="0"/>
              </a:spcBef>
              <a:spcAft>
                <a:spcPts val="0"/>
              </a:spcAft>
              <a:defRPr/>
            </a:pPr>
            <a:endParaRPr lang="en-GB" sz="1100" dirty="0">
              <a:solidFill>
                <a:schemeClr val="tx2"/>
              </a:solidFill>
            </a:endParaRPr>
          </a:p>
          <a:p>
            <a:pPr defTabSz="947958" fontAlgn="auto">
              <a:spcBef>
                <a:spcPts val="0"/>
              </a:spcBef>
              <a:spcAft>
                <a:spcPts val="0"/>
              </a:spcAft>
              <a:defRPr/>
            </a:pPr>
            <a:r>
              <a:rPr lang="en-GB" sz="1100" b="1" dirty="0">
                <a:solidFill>
                  <a:schemeClr val="tx2"/>
                </a:solidFill>
              </a:rPr>
              <a:t>Sources</a:t>
            </a:r>
          </a:p>
          <a:p>
            <a:r>
              <a:rPr lang="en-GB" sz="1200" b="1" dirty="0">
                <a:solidFill>
                  <a:schemeClr val="tx2"/>
                </a:solidFill>
              </a:rPr>
              <a:t>UBA 2018 : </a:t>
            </a:r>
            <a:r>
              <a:rPr lang="de-DE" sz="1200" dirty="0"/>
              <a:t>Entwicklung der energiebedingten Treibhausgas-Emissionen¹ nach Quellgruppen, in Millionen Tonnen Kohlendioxid-Äquivalente, </a:t>
            </a:r>
            <a:r>
              <a:rPr lang="de-DE" sz="1200" dirty="0" err="1"/>
              <a:t>mweltbundesamt</a:t>
            </a:r>
            <a:r>
              <a:rPr lang="de-DE" sz="1200" dirty="0"/>
              <a:t>: Nationale Trendtabellen für die deutsche Berichterstattung atmosphärischer Emissionen 1990-2016, Stand 01/2018, https://www.umweltbundesamt.de/sites/default/files/medien/384/bilder/dateien/2_abb_entw-energiebed-thg-emi_2018-02-23.pdf, </a:t>
            </a:r>
            <a:r>
              <a:rPr lang="en-GB" sz="1200" dirty="0"/>
              <a:t>(last accessed April 2018).</a:t>
            </a:r>
            <a:endParaRPr lang="en-GB" sz="1200" b="1" dirty="0">
              <a:solidFill>
                <a:schemeClr val="tx2"/>
              </a:solidFill>
            </a:endParaRPr>
          </a:p>
          <a:p>
            <a:r>
              <a:rPr lang="en-GB" b="1" noProof="0" dirty="0">
                <a:solidFill>
                  <a:schemeClr val="tx2"/>
                </a:solidFill>
                <a:latin typeface="Arial" pitchFamily="34" charset="0"/>
                <a:cs typeface="Arial" pitchFamily="34" charset="0"/>
              </a:rPr>
              <a:t>UBA 2017: </a:t>
            </a:r>
            <a:r>
              <a:rPr lang="en-GB" b="0" noProof="0" dirty="0">
                <a:solidFill>
                  <a:schemeClr val="tx2"/>
                </a:solidFill>
                <a:latin typeface="Arial" pitchFamily="34" charset="0"/>
                <a:cs typeface="Arial" pitchFamily="34" charset="0"/>
              </a:rPr>
              <a:t>E</a:t>
            </a:r>
            <a:r>
              <a:rPr lang="de-DE" b="0" noProof="0" dirty="0" err="1">
                <a:solidFill>
                  <a:schemeClr val="tx2"/>
                </a:solidFill>
                <a:latin typeface="Arial" pitchFamily="34" charset="0"/>
                <a:cs typeface="Arial" pitchFamily="34" charset="0"/>
              </a:rPr>
              <a:t>mission</a:t>
            </a:r>
            <a:r>
              <a:rPr lang="de-DE" b="0" noProof="0" dirty="0">
                <a:solidFill>
                  <a:schemeClr val="tx2"/>
                </a:solidFill>
                <a:latin typeface="Arial" pitchFamily="34" charset="0"/>
                <a:cs typeface="Arial" pitchFamily="34" charset="0"/>
              </a:rPr>
              <a:t> der von der UN-Klimarahmenkonvention abgedeckten Treibhausgase,</a:t>
            </a:r>
            <a:r>
              <a:rPr lang="de-DE" b="0" baseline="0" noProof="0" dirty="0">
                <a:solidFill>
                  <a:schemeClr val="tx2"/>
                </a:solidFill>
                <a:latin typeface="Arial" pitchFamily="34" charset="0"/>
                <a:cs typeface="Arial" pitchFamily="34" charset="0"/>
              </a:rPr>
              <a:t> </a:t>
            </a:r>
            <a:r>
              <a:rPr lang="en-GB" b="0" noProof="0" dirty="0">
                <a:solidFill>
                  <a:schemeClr val="tx2"/>
                </a:solidFill>
                <a:latin typeface="Arial" pitchFamily="34" charset="0"/>
                <a:cs typeface="Arial" pitchFamily="34" charset="0"/>
              </a:rPr>
              <a:t>https://www.umweltbundesamt.de/indikator-emission-von-treibhausgasen#textpart-1, March 2017.</a:t>
            </a:r>
          </a:p>
          <a:p>
            <a:pPr marL="0" lvl="1">
              <a:spcAft>
                <a:spcPts val="1037"/>
              </a:spcAft>
            </a:pPr>
            <a:r>
              <a:rPr lang="de-DE" sz="1100" b="1" dirty="0">
                <a:solidFill>
                  <a:schemeClr val="tx2"/>
                </a:solidFill>
              </a:rPr>
              <a:t>BMWi 2016: </a:t>
            </a:r>
            <a:r>
              <a:rPr lang="de-DE" sz="1100" dirty="0">
                <a:solidFill>
                  <a:schemeClr val="tx2"/>
                </a:solidFill>
              </a:rPr>
              <a:t>Die Energie der Zukunft- Fünfter </a:t>
            </a:r>
            <a:r>
              <a:rPr lang="de-DE" sz="1100" dirty="0" err="1">
                <a:solidFill>
                  <a:schemeClr val="tx2"/>
                </a:solidFill>
              </a:rPr>
              <a:t>Monitoringbericht</a:t>
            </a:r>
            <a:r>
              <a:rPr lang="de-DE" sz="1100" dirty="0">
                <a:solidFill>
                  <a:schemeClr val="tx2"/>
                </a:solidFill>
              </a:rPr>
              <a:t> zur Energiewende, Berichtsjahr 2015 – Kurzfassung, http://www.bmwi.de/BMWi/Redaktion/PDF/Publikationen/fuenfter-monitoring-bericht-energie-der-zukunft-kurzfassung,property=pdf,bereich=bmwi2012,sprache=de,rwb=true.pdf, </a:t>
            </a:r>
            <a:r>
              <a:rPr lang="de-DE" sz="1100" dirty="0" err="1">
                <a:solidFill>
                  <a:schemeClr val="tx2"/>
                </a:solidFill>
              </a:rPr>
              <a:t>page</a:t>
            </a:r>
            <a:r>
              <a:rPr lang="de-DE" sz="1100" dirty="0">
                <a:solidFill>
                  <a:schemeClr val="tx2"/>
                </a:solidFill>
              </a:rPr>
              <a:t> 3, last </a:t>
            </a:r>
            <a:r>
              <a:rPr lang="de-DE" sz="1100" dirty="0" err="1">
                <a:solidFill>
                  <a:schemeClr val="tx2"/>
                </a:solidFill>
              </a:rPr>
              <a:t>accessed</a:t>
            </a:r>
            <a:r>
              <a:rPr lang="de-DE" sz="1100" dirty="0">
                <a:solidFill>
                  <a:schemeClr val="tx2"/>
                </a:solidFill>
              </a:rPr>
              <a:t> </a:t>
            </a:r>
            <a:r>
              <a:rPr lang="de-DE" sz="1100" dirty="0" err="1">
                <a:solidFill>
                  <a:schemeClr val="tx2"/>
                </a:solidFill>
              </a:rPr>
              <a:t>January</a:t>
            </a:r>
            <a:r>
              <a:rPr lang="de-DE" sz="1100" dirty="0">
                <a:solidFill>
                  <a:schemeClr val="tx2"/>
                </a:solidFill>
              </a:rPr>
              <a:t> 2017.</a:t>
            </a:r>
            <a:endParaRPr lang="en-GB" sz="1100" b="1" dirty="0">
              <a:solidFill>
                <a:schemeClr val="tx2"/>
              </a:solidFill>
              <a:ea typeface="Times New Roman"/>
            </a:endParaRPr>
          </a:p>
          <a:p>
            <a:pPr marL="0" lvl="1">
              <a:spcAft>
                <a:spcPts val="1037"/>
              </a:spcAft>
            </a:pPr>
            <a:r>
              <a:rPr lang="en-GB" sz="1100" b="1" dirty="0">
                <a:solidFill>
                  <a:schemeClr val="tx2"/>
                </a:solidFill>
                <a:ea typeface="Times New Roman"/>
              </a:rPr>
              <a:t>BMUB 2016: </a:t>
            </a:r>
            <a:r>
              <a:rPr lang="en-GB" sz="1100" dirty="0" err="1">
                <a:solidFill>
                  <a:schemeClr val="tx2"/>
                </a:solidFill>
                <a:ea typeface="Times New Roman"/>
              </a:rPr>
              <a:t>Klimaschutz</a:t>
            </a:r>
            <a:r>
              <a:rPr lang="en-GB" sz="1100" dirty="0">
                <a:solidFill>
                  <a:schemeClr val="tx2"/>
                </a:solidFill>
                <a:ea typeface="Times New Roman"/>
              </a:rPr>
              <a:t> in </a:t>
            </a:r>
            <a:r>
              <a:rPr lang="en-GB" sz="1100" dirty="0" err="1">
                <a:solidFill>
                  <a:schemeClr val="tx2"/>
                </a:solidFill>
                <a:ea typeface="Times New Roman"/>
              </a:rPr>
              <a:t>Zahlen</a:t>
            </a:r>
            <a:r>
              <a:rPr lang="en-GB" sz="1100" dirty="0">
                <a:solidFill>
                  <a:schemeClr val="tx2"/>
                </a:solidFill>
                <a:ea typeface="Times New Roman"/>
              </a:rPr>
              <a:t> , http://www.bmub.bund.de/fileadmin/Daten_BMU/Pools/Broschueren/klimaschutz_in_zahlen_2016_grafiken_bf.pdf, page 12, last accessed February 2017. </a:t>
            </a:r>
          </a:p>
        </p:txBody>
      </p:sp>
      <p:sp>
        <p:nvSpPr>
          <p:cNvPr id="4" name="Foliennummernplatzhalter 3"/>
          <p:cNvSpPr>
            <a:spLocks noGrp="1"/>
          </p:cNvSpPr>
          <p:nvPr>
            <p:ph type="sldNum" sz="quarter" idx="10"/>
          </p:nvPr>
        </p:nvSpPr>
        <p:spPr/>
        <p:txBody>
          <a:bodyPr/>
          <a:lstStyle/>
          <a:p>
            <a:fld id="{EC8E54D8-71A2-43C2-AA02-845615887188}" type="slidenum">
              <a:rPr lang="de-DE" smtClean="0"/>
              <a:pPr/>
              <a:t>9</a:t>
            </a:fld>
            <a:endParaRPr lang="de-DE"/>
          </a:p>
        </p:txBody>
      </p:sp>
    </p:spTree>
    <p:extLst>
      <p:ext uri="{BB962C8B-B14F-4D97-AF65-F5344CB8AC3E}">
        <p14:creationId xmlns:p14="http://schemas.microsoft.com/office/powerpoint/2010/main" val="306907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958">
              <a:defRPr/>
            </a:pPr>
            <a:r>
              <a:rPr lang="en-GB" b="1" baseline="0" noProof="0" dirty="0">
                <a:latin typeface="Arial"/>
                <a:cs typeface="Arial"/>
              </a:rPr>
              <a:t>Notes</a:t>
            </a:r>
            <a:endParaRPr lang="en-GB" b="1" noProof="0" dirty="0"/>
          </a:p>
          <a:p>
            <a:endParaRPr lang="en-GB" b="0" noProof="0" dirty="0"/>
          </a:p>
          <a:p>
            <a:r>
              <a:rPr lang="en-GB" b="1" noProof="0" dirty="0">
                <a:latin typeface="Arial"/>
                <a:cs typeface="Arial"/>
              </a:rPr>
              <a:t>The slides visualizes the development of avoided Green House gas emissions through the use of renewable sources of energy.</a:t>
            </a:r>
          </a:p>
          <a:p>
            <a:pPr marL="171450" indent="-171450">
              <a:buFont typeface="Arial" panose="020B0604020202020204" pitchFamily="34" charset="0"/>
              <a:buChar char="•"/>
            </a:pPr>
            <a:r>
              <a:rPr lang="en-GB" b="0" noProof="0" dirty="0">
                <a:latin typeface="Arial"/>
                <a:cs typeface="Arial"/>
              </a:rPr>
              <a:t>In 2018 renewables avoided emissions of 184 million tons CO2 equivalent (MTCO2eq).</a:t>
            </a:r>
          </a:p>
          <a:p>
            <a:pPr marL="171450" indent="-171450">
              <a:buFont typeface="Arial" panose="020B0604020202020204" pitchFamily="34" charset="0"/>
              <a:buChar char="•"/>
            </a:pPr>
            <a:r>
              <a:rPr lang="en-GB" b="0" noProof="0" dirty="0">
                <a:latin typeface="Arial"/>
                <a:cs typeface="Arial"/>
              </a:rPr>
              <a:t>Overall German CO2 emissions were 905 million tons in 2017.</a:t>
            </a:r>
          </a:p>
          <a:p>
            <a:endParaRPr lang="de-DE" b="1" dirty="0"/>
          </a:p>
          <a:p>
            <a:r>
              <a:rPr lang="de-DE" b="1" dirty="0"/>
              <a:t>Sources</a:t>
            </a:r>
          </a:p>
          <a:p>
            <a:r>
              <a:rPr lang="de-DE" b="1" dirty="0"/>
              <a:t>UBA / AGEE-</a:t>
            </a:r>
            <a:r>
              <a:rPr lang="de-DE" b="1" dirty="0" err="1"/>
              <a:t>Stat</a:t>
            </a:r>
            <a:r>
              <a:rPr lang="de-DE" b="1" dirty="0"/>
              <a:t> 2019</a:t>
            </a:r>
            <a:r>
              <a:rPr lang="de-DE" b="0" dirty="0"/>
              <a:t>: Erneuerbare Energien in Deutschland, Daten zur Entwicklung im Jahr 2018, März 2019, </a:t>
            </a:r>
          </a:p>
          <a:p>
            <a:r>
              <a:rPr lang="de-DE" b="0" dirty="0"/>
              <a:t>https://www.umweltbundesamt.de/sites/default/files/medien/1410/publikationen/190313_uba_hg_eeinzahlen_2019_screen.pdf, </a:t>
            </a:r>
            <a:r>
              <a:rPr lang="de-DE" b="0" dirty="0" err="1"/>
              <a:t>page</a:t>
            </a:r>
            <a:r>
              <a:rPr lang="de-DE" b="0" dirty="0"/>
              <a:t> 7. </a:t>
            </a:r>
          </a:p>
          <a:p>
            <a:r>
              <a:rPr lang="de-DE" b="1" dirty="0"/>
              <a:t>BMWi / AGEE Stat 2018: </a:t>
            </a:r>
            <a:r>
              <a:rPr lang="de-DE" b="0" dirty="0"/>
              <a:t>Zeitreihen zur Entwicklung der erneuerbaren Energien in Deutschland, Stand: März 2018,</a:t>
            </a:r>
            <a:r>
              <a:rPr lang="de-DE" b="0" baseline="0" dirty="0"/>
              <a:t> </a:t>
            </a:r>
            <a:r>
              <a:rPr lang="de-DE" b="0" dirty="0"/>
              <a:t>https://www.erneuerbare-energien.de/EE/Navigation/DE/Servic</a:t>
            </a:r>
          </a:p>
          <a:p>
            <a:r>
              <a:rPr lang="de-DE" b="0" dirty="0"/>
              <a:t>e/</a:t>
            </a:r>
            <a:r>
              <a:rPr lang="de-DE" b="0" dirty="0" err="1"/>
              <a:t>Erneuerbare_Energien_in_Zahlen</a:t>
            </a:r>
            <a:r>
              <a:rPr lang="de-DE" b="0" dirty="0"/>
              <a:t>/Zeitreihen/zeitreihen.html</a:t>
            </a:r>
          </a:p>
          <a:p>
            <a:r>
              <a:rPr lang="de-DE" b="1" dirty="0">
                <a:latin typeface="Arial"/>
                <a:cs typeface="Arial"/>
              </a:rPr>
              <a:t>AGEE-Stat/UBA 2018: </a:t>
            </a:r>
            <a:r>
              <a:rPr lang="de-DE" dirty="0">
                <a:latin typeface="Arial"/>
                <a:cs typeface="Arial"/>
              </a:rPr>
              <a:t>Erneuerbare Energie in Deutschland. Daten zur Entwicklung im Jahr 2017, </a:t>
            </a:r>
          </a:p>
          <a:p>
            <a:r>
              <a:rPr lang="de-DE" dirty="0">
                <a:latin typeface="Arial"/>
                <a:cs typeface="Arial"/>
              </a:rPr>
              <a:t>https://www.umweltbundesamt.de/sites/default/files/medien/376/publikationen/180315_uba_hg_eeinzahlen_2018_bf.pdf</a:t>
            </a:r>
          </a:p>
          <a:p>
            <a:r>
              <a:rPr lang="de-DE" b="1" dirty="0">
                <a:latin typeface="Arial"/>
                <a:cs typeface="Arial"/>
              </a:rPr>
              <a:t>BMWi 2017: </a:t>
            </a:r>
            <a:r>
              <a:rPr lang="de-DE" dirty="0">
                <a:latin typeface="Arial"/>
                <a:cs typeface="Arial"/>
              </a:rPr>
              <a:t>Erneuerbare Energien in Zahlen, September 2017. Seite 22.</a:t>
            </a:r>
          </a:p>
          <a:p>
            <a:r>
              <a:rPr lang="de-DE" dirty="0">
                <a:latin typeface="Arial"/>
                <a:cs typeface="Arial"/>
              </a:rPr>
              <a:t>https://www.bmwi.de/Redaktion/DE/Publikationen/Energie/erneuerbare-energien-in-zahlen-2016.pdf?__blob=publicationFile&amp;v=8</a:t>
            </a:r>
          </a:p>
          <a:p>
            <a:pPr marL="0" lvl="1" defTabSz="947958">
              <a:defRPr/>
            </a:pPr>
            <a:r>
              <a:rPr lang="de-DE" sz="1100" b="1" dirty="0"/>
              <a:t>BMWi 2018: </a:t>
            </a:r>
            <a:r>
              <a:rPr lang="de-DE" sz="1100" dirty="0"/>
              <a:t>Energiedaten, Gesamtausgabe der Energiedaten, Datensammlung des BMWi, https://www.bmwi.de/Redaktion/DE/Artikel/Energie/energiedaten-gesamtausgabe.html, August 2018.</a:t>
            </a:r>
            <a:endParaRPr lang="de-DE" sz="1100" b="1" dirty="0"/>
          </a:p>
          <a:p>
            <a:pPr marL="0" lvl="1" defTabSz="947958">
              <a:defRPr/>
            </a:pPr>
            <a:r>
              <a:rPr lang="de-DE" sz="1100" b="1" dirty="0"/>
              <a:t>BMWi 2018: </a:t>
            </a:r>
            <a:r>
              <a:rPr lang="de-DE" sz="1100" dirty="0"/>
              <a:t>Sechster Monitoring-Bericht zur Energiewende. Berichtsjahr 2016, Juni 2018, https://www.bmwi.de/Redaktion/DE/Publikationen/Energie/sechster-monitoring-bericht-zur-energiewende.pdf?__blob=publicationFile&amp;v=16</a:t>
            </a:r>
            <a:endParaRPr lang="de-DE" b="0" dirty="0"/>
          </a:p>
        </p:txBody>
      </p:sp>
      <p:sp>
        <p:nvSpPr>
          <p:cNvPr id="4" name="Foliennummernplatzhalter 3"/>
          <p:cNvSpPr>
            <a:spLocks noGrp="1"/>
          </p:cNvSpPr>
          <p:nvPr>
            <p:ph type="sldNum" sz="quarter" idx="10"/>
          </p:nvPr>
        </p:nvSpPr>
        <p:spPr/>
        <p:txBody>
          <a:bodyPr/>
          <a:lstStyle/>
          <a:p>
            <a:fld id="{EC8E54D8-71A2-43C2-AA02-845615887188}" type="slidenum">
              <a:rPr lang="de-DE" smtClean="0"/>
              <a:pPr/>
              <a:t>10</a:t>
            </a:fld>
            <a:endParaRPr lang="de-DE"/>
          </a:p>
        </p:txBody>
      </p:sp>
    </p:spTree>
    <p:extLst>
      <p:ext uri="{BB962C8B-B14F-4D97-AF65-F5344CB8AC3E}">
        <p14:creationId xmlns:p14="http://schemas.microsoft.com/office/powerpoint/2010/main" val="3998189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95412"/>
            <a:ext cx="9144000" cy="5851476"/>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5" name="Rectangle 9" descr="Horizontal dünn"/>
          <p:cNvSpPr>
            <a:spLocks noChangeArrowheads="1"/>
          </p:cNvSpPr>
          <p:nvPr userDrawn="1"/>
        </p:nvSpPr>
        <p:spPr bwMode="auto">
          <a:xfrm>
            <a:off x="3771900" y="0"/>
            <a:ext cx="5372100" cy="995412"/>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098" name="Rectangle 2"/>
          <p:cNvSpPr>
            <a:spLocks noGrp="1" noChangeArrowheads="1"/>
          </p:cNvSpPr>
          <p:nvPr>
            <p:ph type="ctrTitle"/>
          </p:nvPr>
        </p:nvSpPr>
        <p:spPr>
          <a:xfrm>
            <a:off x="415925" y="1549400"/>
            <a:ext cx="7877175" cy="685800"/>
          </a:xfrm>
        </p:spPr>
        <p:txBody>
          <a:bodyPr/>
          <a:lstStyle>
            <a:lvl1pPr>
              <a:defRPr>
                <a:solidFill>
                  <a:srgbClr val="FFFFFF"/>
                </a:solidFill>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415925" y="2362200"/>
            <a:ext cx="7897813" cy="1752600"/>
          </a:xfrm>
        </p:spPr>
        <p:txBody>
          <a:bodyPr/>
          <a:lstStyle>
            <a:lvl1pPr marL="0" indent="0">
              <a:buFontTx/>
              <a:buNone/>
              <a:defRPr>
                <a:solidFill>
                  <a:srgbClr val="FFFFFF"/>
                </a:solidFill>
              </a:defRPr>
            </a:lvl1pPr>
          </a:lstStyle>
          <a:p>
            <a:pPr lvl="0"/>
            <a:r>
              <a:rPr lang="de-DE" noProof="0"/>
              <a:t>Formatvorlage des Untertitelmasters durch Klicken bearbeiten</a:t>
            </a:r>
          </a:p>
        </p:txBody>
      </p:sp>
      <p:pic>
        <p:nvPicPr>
          <p:cNvPr id="11"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6696" y="116632"/>
            <a:ext cx="1573016" cy="878780"/>
          </a:xfrm>
          <a:prstGeom prst="rect">
            <a:avLst/>
          </a:prstGeom>
          <a:noFill/>
          <a:ln>
            <a:noFill/>
          </a:ln>
        </p:spPr>
      </p:pic>
      <p:pic>
        <p:nvPicPr>
          <p:cNvPr id="9" name="Grafi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p:txBody>
      </p:sp>
      <p:sp>
        <p:nvSpPr>
          <p:cNvPr id="2" name="Titel 1"/>
          <p:cNvSpPr>
            <a:spLocks noGrp="1"/>
          </p:cNvSpPr>
          <p:nvPr>
            <p:ph type="title" hasCustomPrompt="1"/>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Agenda</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dirty="0">
              <a:solidFill>
                <a:srgbClr val="FFFFFF"/>
              </a:solidFill>
            </a:endParaRP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6" name="Rechteck 5"/>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4139445833"/>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900112" y="2194666"/>
            <a:ext cx="7615238" cy="392700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9" name="Foliennummernplatzhalter 8"/>
          <p:cNvSpPr>
            <a:spLocks noGrp="1"/>
          </p:cNvSpPr>
          <p:nvPr>
            <p:ph type="sldNum" sz="quarter" idx="16"/>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311609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Diagramm">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0" y="2017713"/>
            <a:ext cx="9144000" cy="4103955"/>
          </a:xfrm>
        </p:spPr>
        <p:txBody>
          <a:bodyPr/>
          <a:lstStyle/>
          <a:p>
            <a:endParaRPr lang="de-DE" dirty="0"/>
          </a:p>
        </p:txBody>
      </p:sp>
      <p:sp>
        <p:nvSpPr>
          <p:cNvPr id="2" name="Titel 1"/>
          <p:cNvSpPr>
            <a:spLocks noGrp="1"/>
          </p:cNvSpPr>
          <p:nvPr>
            <p:ph type="title"/>
          </p:nvPr>
        </p:nvSpPr>
        <p:spPr/>
        <p:txBody>
          <a:bodyPr/>
          <a:lstStyle/>
          <a:p>
            <a:r>
              <a:rPr lang="de-DE" dirty="0"/>
              <a:t>Titelmasterformat durch Klicken bearbeiten</a:t>
            </a:r>
          </a:p>
        </p:txBody>
      </p:sp>
      <p:sp>
        <p:nvSpPr>
          <p:cNvPr id="8" name="Foliennummernplatzhalter 7"/>
          <p:cNvSpPr>
            <a:spLocks noGrp="1"/>
          </p:cNvSpPr>
          <p:nvPr>
            <p:ph type="sldNum" sz="quarter" idx="17"/>
          </p:nvPr>
        </p:nvSpPr>
        <p:spPr/>
        <p:txBody>
          <a:bodyPr/>
          <a:lstStyle>
            <a:lvl1pPr>
              <a:defRPr>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
        <p:nvSpPr>
          <p:cNvPr id="9" name="Textplatzhalter 3"/>
          <p:cNvSpPr>
            <a:spLocks noGrp="1"/>
          </p:cNvSpPr>
          <p:nvPr>
            <p:ph type="body" sz="quarter" idx="20" hasCustomPrompt="1"/>
          </p:nvPr>
        </p:nvSpPr>
        <p:spPr>
          <a:xfrm rot="16200000">
            <a:off x="6999744" y="3740627"/>
            <a:ext cx="3654303" cy="208473"/>
          </a:xfrm>
        </p:spPr>
        <p:txBody>
          <a:bodyPr>
            <a:noAutofit/>
          </a:bodyPr>
          <a:lstStyle>
            <a:lvl1pPr marL="0" indent="0" algn="l">
              <a:buNone/>
              <a:defRPr sz="900" i="1" baseline="0"/>
            </a:lvl1pPr>
          </a:lstStyle>
          <a:p>
            <a:pPr lvl="0"/>
            <a:r>
              <a:rPr lang="de-DE" dirty="0"/>
              <a:t>Source: </a:t>
            </a:r>
          </a:p>
        </p:txBody>
      </p:sp>
    </p:spTree>
    <p:extLst>
      <p:ext uri="{BB962C8B-B14F-4D97-AF65-F5344CB8AC3E}">
        <p14:creationId xmlns:p14="http://schemas.microsoft.com/office/powerpoint/2010/main" val="180680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3388"/>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a:t>Spin</a:t>
            </a:r>
          </a:p>
          <a:p>
            <a:pPr lvl="0"/>
            <a:r>
              <a:rPr lang="en-GB" noProof="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900" i="1" baseline="0">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2617321642"/>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 zwei Spalten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52525"/>
            <a:ext cx="3720852"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2" name="Titel 1"/>
          <p:cNvSpPr>
            <a:spLocks noGrp="1"/>
          </p:cNvSpPr>
          <p:nvPr>
            <p:ph type="title"/>
          </p:nvPr>
        </p:nvSpPr>
        <p:spPr>
          <a:xfrm>
            <a:off x="419100" y="1110221"/>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2374"/>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900" i="1" baseline="0">
                <a:latin typeface="Arial" panose="020B0604020202020204" pitchFamily="34" charset="0"/>
                <a:cs typeface="Arial" panose="020B0604020202020204" pitchFamily="34" charset="0"/>
              </a:defRPr>
            </a:lvl1pPr>
          </a:lstStyle>
          <a:p>
            <a:pPr lvl="0"/>
            <a:r>
              <a:rPr lang="en-GB" noProof="0"/>
              <a:t>Source: </a:t>
            </a:r>
          </a:p>
        </p:txBody>
      </p:sp>
      <p:sp>
        <p:nvSpPr>
          <p:cNvPr id="11" name="Textplatzhalter 9"/>
          <p:cNvSpPr>
            <a:spLocks noGrp="1"/>
          </p:cNvSpPr>
          <p:nvPr>
            <p:ph type="body" sz="quarter" idx="20"/>
          </p:nvPr>
        </p:nvSpPr>
        <p:spPr>
          <a:xfrm>
            <a:off x="4470648" y="1852524"/>
            <a:ext cx="3720852"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2526523316"/>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a:t>Spin</a:t>
            </a:r>
          </a:p>
        </p:txBody>
      </p:sp>
      <p:sp>
        <p:nvSpPr>
          <p:cNvPr id="8" name="Foliennummernplatzhalter 7"/>
          <p:cNvSpPr>
            <a:spLocks noGrp="1"/>
          </p:cNvSpPr>
          <p:nvPr>
            <p:ph type="sldNum" sz="quarter" idx="17"/>
          </p:nvPr>
        </p:nvSpPr>
        <p:spPr/>
        <p:txBody>
          <a:bodyPr/>
          <a:lstStyle>
            <a:lvl1pPr>
              <a:defRPr sz="9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2088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t_empt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Titelmasterformat durch Klicken bearbeiten</a:t>
            </a:r>
          </a:p>
        </p:txBody>
      </p:sp>
      <p:sp>
        <p:nvSpPr>
          <p:cNvPr id="3" name="Foliennummernplatzhalter 2"/>
          <p:cNvSpPr>
            <a:spLocks noGrp="1"/>
          </p:cNvSpPr>
          <p:nvPr>
            <p:ph type="sldNum" sz="quarter" idx="10"/>
          </p:nvPr>
        </p:nvSpPr>
        <p:spPr/>
        <p:txBody>
          <a:bodyPr/>
          <a:lstStyle/>
          <a:p>
            <a:fld id="{9ED11504-23E3-41ED-B818-1A3A6FD42A0D}"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9771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385927" y="1868127"/>
            <a:ext cx="8592906" cy="3393613"/>
          </a:xfrm>
        </p:spPr>
        <p:txBody>
          <a:bodyPr/>
          <a:lstStyle>
            <a:lvl1pPr>
              <a:defRPr>
                <a:latin typeface="Arial" panose="020B0604020202020204" pitchFamily="34" charset="0"/>
                <a:cs typeface="Arial" panose="020B0604020202020204" pitchFamily="34" charset="0"/>
              </a:defRPr>
            </a:lvl1pPr>
          </a:lstStyle>
          <a:p>
            <a:endParaRPr lang="en-GB" noProof="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9" name="Textplatzhalter 4"/>
          <p:cNvSpPr>
            <a:spLocks noGrp="1"/>
          </p:cNvSpPr>
          <p:nvPr>
            <p:ph type="body" sz="quarter" idx="20" hasCustomPrompt="1"/>
          </p:nvPr>
        </p:nvSpPr>
        <p:spPr>
          <a:xfrm>
            <a:off x="5478964" y="6309320"/>
            <a:ext cx="3665036" cy="216000"/>
          </a:xfrm>
        </p:spPr>
        <p:txBody>
          <a:bodyPr>
            <a:noAutofit/>
          </a:bodyPr>
          <a:lstStyle>
            <a:lvl1pPr marL="0" indent="0" algn="r">
              <a:buNone/>
              <a:defRPr sz="1200" i="0"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1858312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8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385927" y="1868127"/>
            <a:ext cx="8592906" cy="3393613"/>
          </a:xfrm>
        </p:spPr>
        <p:txBody>
          <a:bodyPr/>
          <a:lstStyle>
            <a:lvl1pPr>
              <a:defRPr>
                <a:latin typeface="Arial" panose="020B0604020202020204" pitchFamily="34" charset="0"/>
                <a:cs typeface="Arial" panose="020B0604020202020204" pitchFamily="34" charset="0"/>
              </a:defRPr>
            </a:lvl1pPr>
          </a:lstStyle>
          <a:p>
            <a:endParaRPr lang="en-GB" noProof="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a:p>
        </p:txBody>
      </p:sp>
      <p:sp>
        <p:nvSpPr>
          <p:cNvPr id="9" name="Textplatzhalter 4"/>
          <p:cNvSpPr>
            <a:spLocks noGrp="1"/>
          </p:cNvSpPr>
          <p:nvPr>
            <p:ph type="body" sz="quarter" idx="20" hasCustomPrompt="1"/>
          </p:nvPr>
        </p:nvSpPr>
        <p:spPr>
          <a:xfrm>
            <a:off x="5478964" y="6309320"/>
            <a:ext cx="3665036" cy="216000"/>
          </a:xfrm>
        </p:spPr>
        <p:txBody>
          <a:bodyPr>
            <a:noAutofit/>
          </a:bodyPr>
          <a:lstStyle>
            <a:lvl1pPr marL="0" indent="0" algn="r">
              <a:buNone/>
              <a:defRPr sz="1200" i="0"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76459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6_Bild mit Spin">
    <p:spTree>
      <p:nvGrpSpPr>
        <p:cNvPr id="1" name=""/>
        <p:cNvGrpSpPr/>
        <p:nvPr/>
      </p:nvGrpSpPr>
      <p:grpSpPr>
        <a:xfrm>
          <a:off x="0" y="0"/>
          <a:ext cx="0" cy="0"/>
          <a:chOff x="0" y="0"/>
          <a:chExt cx="0" cy="0"/>
        </a:xfrm>
      </p:grpSpPr>
      <p:sp>
        <p:nvSpPr>
          <p:cNvPr id="4" name="Bildplatzhalter 3"/>
          <p:cNvSpPr>
            <a:spLocks noGrp="1"/>
          </p:cNvSpPr>
          <p:nvPr>
            <p:ph type="pic" sz="quarter" idx="18"/>
          </p:nvPr>
        </p:nvSpPr>
        <p:spPr>
          <a:xfrm>
            <a:off x="900110" y="2194665"/>
            <a:ext cx="7615239" cy="3382849"/>
          </a:xfrm>
        </p:spPr>
        <p:txBody>
          <a:bodyPr/>
          <a:lstStyle>
            <a:lvl1pPr>
              <a:defRPr>
                <a:latin typeface="Arial" panose="020B0604020202020204" pitchFamily="34" charset="0"/>
                <a:cs typeface="Arial" panose="020B0604020202020204" pitchFamily="34" charset="0"/>
              </a:defRPr>
            </a:lvl1pPr>
          </a:lstStyle>
          <a:p>
            <a:endParaRPr lang="en-GB" noProof="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
        <p:nvSpPr>
          <p:cNvPr id="9" name="Textplatzhalter 3"/>
          <p:cNvSpPr>
            <a:spLocks noGrp="1"/>
          </p:cNvSpPr>
          <p:nvPr>
            <p:ph type="body" sz="quarter" idx="20" hasCustomPrompt="1"/>
          </p:nvPr>
        </p:nvSpPr>
        <p:spPr>
          <a:xfrm>
            <a:off x="5489697" y="6309320"/>
            <a:ext cx="3654303" cy="208473"/>
          </a:xfrm>
        </p:spPr>
        <p:txBody>
          <a:bodyPr>
            <a:noAutofit/>
          </a:bodyPr>
          <a:lstStyle>
            <a:lvl1pPr marL="0" indent="0" algn="r">
              <a:buNone/>
              <a:defRPr sz="1200" i="0" baseline="0">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9729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9100" y="1134713"/>
            <a:ext cx="7772400" cy="481436"/>
          </a:xfrm>
        </p:spPr>
        <p:txBody>
          <a:bodyPr/>
          <a:lstStyle/>
          <a:p>
            <a:r>
              <a:rPr lang="de-DE"/>
              <a:t>Titelmasterformat durch Klicken bearbeiten</a:t>
            </a:r>
          </a:p>
        </p:txBody>
      </p:sp>
      <p:sp>
        <p:nvSpPr>
          <p:cNvPr id="3" name="Inhaltsplatzhalter 2"/>
          <p:cNvSpPr>
            <a:spLocks noGrp="1"/>
          </p:cNvSpPr>
          <p:nvPr>
            <p:ph idx="1"/>
          </p:nvPr>
        </p:nvSpPr>
        <p:spPr>
          <a:xfrm>
            <a:off x="419100" y="1864516"/>
            <a:ext cx="77724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lvl1pPr>
              <a:defRPr/>
            </a:lvl1pPr>
          </a:lstStyle>
          <a:p>
            <a:fld id="{1B8BBC47-C28F-4F87-B8CB-E7B50EC42BB7}" type="slidenum">
              <a:rPr lang="de-DE"/>
              <a:pPr/>
              <a:t>‹#›</a:t>
            </a:fld>
            <a:endParaRPr lang="de-DE"/>
          </a:p>
        </p:txBody>
      </p:sp>
    </p:spTree>
    <p:extLst>
      <p:ext uri="{BB962C8B-B14F-4D97-AF65-F5344CB8AC3E}">
        <p14:creationId xmlns:p14="http://schemas.microsoft.com/office/powerpoint/2010/main" val="918255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95412"/>
            <a:ext cx="9144000" cy="5851476"/>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4105" name="Rectangle 9" descr="Horizontal dünn"/>
          <p:cNvSpPr>
            <a:spLocks noChangeArrowheads="1"/>
          </p:cNvSpPr>
          <p:nvPr userDrawn="1"/>
        </p:nvSpPr>
        <p:spPr bwMode="auto">
          <a:xfrm>
            <a:off x="3771900" y="0"/>
            <a:ext cx="5372100" cy="995412"/>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4098" name="Rectangle 2"/>
          <p:cNvSpPr>
            <a:spLocks noGrp="1" noChangeArrowheads="1"/>
          </p:cNvSpPr>
          <p:nvPr>
            <p:ph type="ctrTitle"/>
          </p:nvPr>
        </p:nvSpPr>
        <p:spPr>
          <a:xfrm>
            <a:off x="415925" y="1549400"/>
            <a:ext cx="7877175" cy="685800"/>
          </a:xfrm>
        </p:spPr>
        <p:txBody>
          <a:bodyPr/>
          <a:lstStyle>
            <a:lvl1pPr>
              <a:defRPr>
                <a:solidFill>
                  <a:srgbClr val="FFFFFF"/>
                </a:solidFill>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415925" y="2362200"/>
            <a:ext cx="7897813" cy="1752600"/>
          </a:xfrm>
        </p:spPr>
        <p:txBody>
          <a:bodyPr/>
          <a:lstStyle>
            <a:lvl1pPr marL="0" indent="0">
              <a:buFontTx/>
              <a:buNone/>
              <a:defRPr>
                <a:solidFill>
                  <a:srgbClr val="FFFFFF"/>
                </a:solidFill>
              </a:defRPr>
            </a:lvl1pPr>
          </a:lstStyle>
          <a:p>
            <a:pPr lvl="0"/>
            <a:r>
              <a:rPr lang="de-DE" noProof="0"/>
              <a:t>Formatvorlage des Untertitelmasters durch Klicken bearbeiten</a:t>
            </a:r>
          </a:p>
        </p:txBody>
      </p:sp>
      <p:pic>
        <p:nvPicPr>
          <p:cNvPr id="11"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6696" y="116632"/>
            <a:ext cx="1573016" cy="878780"/>
          </a:xfrm>
          <a:prstGeom prst="rect">
            <a:avLst/>
          </a:prstGeom>
          <a:noFill/>
          <a:ln>
            <a:noFill/>
          </a:ln>
        </p:spPr>
      </p:pic>
      <p:pic>
        <p:nvPicPr>
          <p:cNvPr id="9" name="Grafik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2140063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9100" y="1134713"/>
            <a:ext cx="7772400" cy="481436"/>
          </a:xfrm>
        </p:spPr>
        <p:txBody>
          <a:bodyPr/>
          <a:lstStyle/>
          <a:p>
            <a:r>
              <a:rPr lang="de-DE"/>
              <a:t>Titelmasterformat durch Klicken bearbeiten</a:t>
            </a:r>
          </a:p>
        </p:txBody>
      </p:sp>
      <p:sp>
        <p:nvSpPr>
          <p:cNvPr id="3" name="Inhaltsplatzhalter 2"/>
          <p:cNvSpPr>
            <a:spLocks noGrp="1"/>
          </p:cNvSpPr>
          <p:nvPr>
            <p:ph idx="1"/>
          </p:nvPr>
        </p:nvSpPr>
        <p:spPr>
          <a:xfrm>
            <a:off x="419100" y="1864516"/>
            <a:ext cx="7772400" cy="4114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lvl1pPr>
              <a:defRPr/>
            </a:lvl1pPr>
          </a:lstStyle>
          <a:p>
            <a:fld id="{1B8BBC47-C28F-4F87-B8CB-E7B50EC42BB7}" type="slidenum">
              <a:rPr lang="de-DE">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895128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_Agenda">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p:txBody>
      </p:sp>
      <p:sp>
        <p:nvSpPr>
          <p:cNvPr id="2" name="Titel 1"/>
          <p:cNvSpPr>
            <a:spLocks noGrp="1"/>
          </p:cNvSpPr>
          <p:nvPr>
            <p:ph type="title" hasCustomPrompt="1"/>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Agenda</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dirty="0">
              <a:solidFill>
                <a:srgbClr val="FFFFFF"/>
              </a:solidFill>
            </a:endParaRP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6" name="Rechteck 5"/>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3459570612"/>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_Endfolie">
    <p:spTree>
      <p:nvGrpSpPr>
        <p:cNvPr id="1" name=""/>
        <p:cNvGrpSpPr/>
        <p:nvPr/>
      </p:nvGrpSpPr>
      <p:grpSpPr>
        <a:xfrm>
          <a:off x="0" y="0"/>
          <a:ext cx="0" cy="0"/>
          <a:chOff x="0" y="0"/>
          <a:chExt cx="0" cy="0"/>
        </a:xfrm>
      </p:grpSpPr>
      <p:sp>
        <p:nvSpPr>
          <p:cNvPr id="25" name="Rectangle 14"/>
          <p:cNvSpPr>
            <a:spLocks noChangeArrowheads="1"/>
          </p:cNvSpPr>
          <p:nvPr userDrawn="1"/>
        </p:nvSpPr>
        <p:spPr bwMode="white">
          <a:xfrm>
            <a:off x="0" y="979488"/>
            <a:ext cx="9144000" cy="5867400"/>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latin typeface="Arial" panose="020B0604020202020204" pitchFamily="34" charset="0"/>
              <a:cs typeface="Arial" panose="020B0604020202020204" pitchFamily="34" charset="0"/>
            </a:endParaRPr>
          </a:p>
        </p:txBody>
      </p:sp>
      <p:sp>
        <p:nvSpPr>
          <p:cNvPr id="8" name="Foliennummernplatzhalter 7"/>
          <p:cNvSpPr>
            <a:spLocks noGrp="1"/>
          </p:cNvSpPr>
          <p:nvPr>
            <p:ph type="sldNum" sz="quarter" idx="17"/>
          </p:nvPr>
        </p:nvSpPr>
        <p:spPr>
          <a:xfrm>
            <a:off x="7397094" y="6545858"/>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de-DE" smtClean="0">
                <a:solidFill>
                  <a:srgbClr val="FFFFFF"/>
                </a:solidFill>
              </a:rPr>
              <a:pPr/>
              <a:t>‹#›</a:t>
            </a:fld>
            <a:endParaRPr lang="de-DE" dirty="0">
              <a:solidFill>
                <a:srgbClr val="FFFFFF"/>
              </a:solidFill>
            </a:endParaRPr>
          </a:p>
        </p:txBody>
      </p:sp>
      <p:sp>
        <p:nvSpPr>
          <p:cNvPr id="23" name="Titel 1"/>
          <p:cNvSpPr>
            <a:spLocks noGrp="1"/>
          </p:cNvSpPr>
          <p:nvPr>
            <p:ph type="ctrTitle"/>
          </p:nvPr>
        </p:nvSpPr>
        <p:spPr bwMode="auto">
          <a:xfrm>
            <a:off x="415925" y="1124744"/>
            <a:ext cx="7877175" cy="685800"/>
          </a:xfrm>
          <a:noFill/>
          <a:ln>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Arial" panose="020B0604020202020204" pitchFamily="34" charset="0"/>
                <a:cs typeface="Arial" panose="020B0604020202020204" pitchFamily="34" charset="0"/>
              </a:defRPr>
            </a:lvl1pPr>
          </a:lstStyle>
          <a:p>
            <a:r>
              <a:rPr lang="de-DE" dirty="0" err="1"/>
              <a:t>Thank</a:t>
            </a:r>
            <a:r>
              <a:rPr lang="de-DE" dirty="0"/>
              <a:t> </a:t>
            </a:r>
            <a:r>
              <a:rPr lang="de-DE" dirty="0" err="1"/>
              <a:t>you</a:t>
            </a:r>
            <a:r>
              <a:rPr lang="de-DE" dirty="0"/>
              <a:t> for </a:t>
            </a:r>
            <a:r>
              <a:rPr lang="de-DE" dirty="0" err="1"/>
              <a:t>your</a:t>
            </a:r>
            <a:r>
              <a:rPr lang="de-DE" dirty="0"/>
              <a:t> </a:t>
            </a:r>
            <a:r>
              <a:rPr lang="de-DE" dirty="0" err="1"/>
              <a:t>attention</a:t>
            </a:r>
            <a:r>
              <a:rPr lang="de-DE" dirty="0"/>
              <a:t> !  </a:t>
            </a:r>
          </a:p>
        </p:txBody>
      </p:sp>
      <p:sp>
        <p:nvSpPr>
          <p:cNvPr id="24" name="Textplatzhalter 2"/>
          <p:cNvSpPr>
            <a:spLocks noGrp="1"/>
          </p:cNvSpPr>
          <p:nvPr>
            <p:ph type="subTitle" idx="1" hasCustomPrompt="1"/>
          </p:nvPr>
        </p:nvSpPr>
        <p:spPr bwMode="auto">
          <a:xfrm>
            <a:off x="415925" y="1988840"/>
            <a:ext cx="7897813" cy="3155032"/>
          </a:xfrm>
          <a:noFill/>
          <a:ln>
            <a:miter lim="800000"/>
            <a:headEnd/>
            <a:tailEnd/>
          </a:ln>
        </p:spPr>
        <p:txBody>
          <a:bodyPr vert="horz" wrap="square" lIns="91440" tIns="45720" rIns="91440" bIns="45720" numCol="1" anchor="t" anchorCtr="0" compatLnSpc="1">
            <a:prstTxWarp prst="textNoShape">
              <a:avLst/>
            </a:prstTxWarp>
          </a:bodyPr>
          <a:lstStyle>
            <a:lvl1pPr>
              <a:defRPr b="1">
                <a:solidFill>
                  <a:schemeClr val="bg1"/>
                </a:solidFill>
                <a:latin typeface="Arial" panose="020B0604020202020204" pitchFamily="34" charset="0"/>
                <a:cs typeface="Arial" panose="020B0604020202020204" pitchFamily="34" charset="0"/>
              </a:defRPr>
            </a:lvl1pPr>
          </a:lstStyle>
          <a:p>
            <a:pPr marL="0" indent="0">
              <a:buNone/>
            </a:pPr>
            <a:r>
              <a:rPr lang="de-DE" sz="1800" b="1" dirty="0">
                <a:solidFill>
                  <a:schemeClr val="bg1"/>
                </a:solidFill>
                <a:latin typeface="Arial" charset="0"/>
              </a:rPr>
              <a:t>NAME SPEAKER</a:t>
            </a:r>
          </a:p>
          <a:p>
            <a:pPr marL="0" indent="0">
              <a:buNone/>
            </a:pPr>
            <a:endParaRPr lang="de-DE" sz="1800" b="1" dirty="0">
              <a:solidFill>
                <a:schemeClr val="bg1"/>
              </a:solidFill>
              <a:latin typeface="Arial" charset="0"/>
            </a:endParaRPr>
          </a:p>
          <a:p>
            <a:pPr marL="0" indent="0">
              <a:buNone/>
            </a:pPr>
            <a:r>
              <a:rPr lang="de-DE" sz="1800" dirty="0" err="1">
                <a:latin typeface="Arial" charset="0"/>
              </a:rPr>
              <a:t>Renewables</a:t>
            </a:r>
            <a:r>
              <a:rPr lang="de-DE" sz="1800" dirty="0">
                <a:latin typeface="Arial" charset="0"/>
              </a:rPr>
              <a:t> Academy (RENAC) AG  </a:t>
            </a:r>
          </a:p>
          <a:p>
            <a:pPr marL="0" indent="0">
              <a:buNone/>
            </a:pPr>
            <a:r>
              <a:rPr lang="de-DE" sz="1800" dirty="0">
                <a:latin typeface="Arial" charset="0"/>
              </a:rPr>
              <a:t>Schönhauser Allee 10-11</a:t>
            </a:r>
          </a:p>
          <a:p>
            <a:pPr marL="0" indent="0">
              <a:buNone/>
            </a:pPr>
            <a:r>
              <a:rPr lang="de-DE" sz="1800" dirty="0">
                <a:latin typeface="Arial" charset="0"/>
              </a:rPr>
              <a:t>10119 Berlin</a:t>
            </a:r>
          </a:p>
          <a:p>
            <a:pPr marL="0" indent="0">
              <a:buNone/>
            </a:pPr>
            <a:endParaRPr lang="de-DE" sz="1800" dirty="0">
              <a:latin typeface="Arial" charset="0"/>
            </a:endParaRPr>
          </a:p>
          <a:p>
            <a:pPr marL="0" indent="0">
              <a:buNone/>
            </a:pPr>
            <a:r>
              <a:rPr lang="de-DE" sz="1800" b="1" dirty="0">
                <a:solidFill>
                  <a:schemeClr val="bg1"/>
                </a:solidFill>
                <a:latin typeface="Arial" charset="0"/>
              </a:rPr>
              <a:t>EMAIL SPEAKER</a:t>
            </a:r>
          </a:p>
          <a:p>
            <a:pPr marL="0" indent="0">
              <a:buNone/>
            </a:pPr>
            <a:r>
              <a:rPr lang="de-DE" sz="1800" b="1" dirty="0">
                <a:solidFill>
                  <a:schemeClr val="bg1"/>
                </a:solidFill>
                <a:latin typeface="Arial" charset="0"/>
              </a:rPr>
              <a:t>PHONE SPEAKER</a:t>
            </a:r>
          </a:p>
          <a:p>
            <a:pPr marL="0" indent="0">
              <a:buNone/>
            </a:pPr>
            <a:endParaRPr lang="de-DE" sz="1800" dirty="0">
              <a:solidFill>
                <a:srgbClr val="FF0000"/>
              </a:solidFill>
              <a:latin typeface="Arial" charset="0"/>
            </a:endParaRPr>
          </a:p>
        </p:txBody>
      </p:sp>
    </p:spTree>
    <p:extLst>
      <p:ext uri="{BB962C8B-B14F-4D97-AF65-F5344CB8AC3E}">
        <p14:creationId xmlns:p14="http://schemas.microsoft.com/office/powerpoint/2010/main" val="160560544"/>
      </p:ext>
    </p:extLst>
  </p:cSld>
  <p:clrMapOvr>
    <a:masterClrMapping/>
  </p:clrMapOvr>
  <p:extLst mod="1">
    <p:ext uri="{DCECCB84-F9BA-43D5-87BE-67443E8EF086}">
      <p15:sldGuideLst xmlns:p15="http://schemas.microsoft.com/office/powerpoint/2012/main">
        <p15:guide id="1" orient="horz" pos="709">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04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900112" y="2194666"/>
            <a:ext cx="7615238" cy="392700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9" name="Foliennummernplatzhalter 8"/>
          <p:cNvSpPr>
            <a:spLocks noGrp="1"/>
          </p:cNvSpPr>
          <p:nvPr>
            <p:ph type="sldNum" sz="quarter" idx="16"/>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114854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3388"/>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a:p>
            <a:pPr lvl="0"/>
            <a:r>
              <a:rPr lang="en-GB" noProof="0" dirty="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7" name="Rechteck 6"/>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1586178606"/>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dirty="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mj-lt"/>
              </a:defRPr>
            </a:lvl1pPr>
          </a:lstStyle>
          <a:p>
            <a:pPr lvl="0"/>
            <a:r>
              <a:rPr lang="de-DE" dirty="0"/>
              <a:t>Spin</a:t>
            </a:r>
          </a:p>
        </p:txBody>
      </p:sp>
      <p:sp>
        <p:nvSpPr>
          <p:cNvPr id="8" name="Foliennummernplatzhalter 7"/>
          <p:cNvSpPr>
            <a:spLocks noGrp="1"/>
          </p:cNvSpPr>
          <p:nvPr>
            <p:ph type="sldNum" sz="quarter" idx="17"/>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136010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p:txBody>
      </p:sp>
      <p:sp>
        <p:nvSpPr>
          <p:cNvPr id="2" name="Titel 1"/>
          <p:cNvSpPr>
            <a:spLocks noGrp="1"/>
          </p:cNvSpPr>
          <p:nvPr>
            <p:ph type="title" hasCustomPrompt="1"/>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Agenda</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dirty="0">
              <a:solidFill>
                <a:srgbClr val="FFFFFF"/>
              </a:solidFill>
            </a:endParaRP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6" name="Rechteck 5"/>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779138047"/>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900112" y="2194666"/>
            <a:ext cx="7615238" cy="392700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9" name="Foliennummernplatzhalter 8"/>
          <p:cNvSpPr>
            <a:spLocks noGrp="1"/>
          </p:cNvSpPr>
          <p:nvPr>
            <p:ph type="sldNum" sz="quarter" idx="16"/>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31983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Diagramm">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0" y="2017713"/>
            <a:ext cx="9144000" cy="4103955"/>
          </a:xfrm>
        </p:spPr>
        <p:txBody>
          <a:bodyPr/>
          <a:lstStyle/>
          <a:p>
            <a:endParaRPr lang="de-DE" dirty="0"/>
          </a:p>
        </p:txBody>
      </p:sp>
      <p:sp>
        <p:nvSpPr>
          <p:cNvPr id="2" name="Titel 1"/>
          <p:cNvSpPr>
            <a:spLocks noGrp="1"/>
          </p:cNvSpPr>
          <p:nvPr>
            <p:ph type="title"/>
          </p:nvPr>
        </p:nvSpPr>
        <p:spPr/>
        <p:txBody>
          <a:bodyPr/>
          <a:lstStyle/>
          <a:p>
            <a:r>
              <a:rPr lang="de-DE" dirty="0"/>
              <a:t>Titelmasterformat durch Klicken bearbeiten</a:t>
            </a:r>
          </a:p>
        </p:txBody>
      </p:sp>
      <p:sp>
        <p:nvSpPr>
          <p:cNvPr id="8" name="Foliennummernplatzhalter 7"/>
          <p:cNvSpPr>
            <a:spLocks noGrp="1"/>
          </p:cNvSpPr>
          <p:nvPr>
            <p:ph type="sldNum" sz="quarter" idx="17"/>
          </p:nvPr>
        </p:nvSpPr>
        <p:spPr/>
        <p:txBody>
          <a:bodyPr/>
          <a:lstStyle>
            <a:lvl1pPr>
              <a:defRPr>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
        <p:nvSpPr>
          <p:cNvPr id="9" name="Textplatzhalter 3"/>
          <p:cNvSpPr>
            <a:spLocks noGrp="1"/>
          </p:cNvSpPr>
          <p:nvPr>
            <p:ph type="body" sz="quarter" idx="20" hasCustomPrompt="1"/>
          </p:nvPr>
        </p:nvSpPr>
        <p:spPr>
          <a:xfrm rot="16200000">
            <a:off x="6999744" y="3740627"/>
            <a:ext cx="3654303" cy="208473"/>
          </a:xfrm>
        </p:spPr>
        <p:txBody>
          <a:bodyPr>
            <a:noAutofit/>
          </a:bodyPr>
          <a:lstStyle>
            <a:lvl1pPr marL="0" indent="0" algn="l">
              <a:buNone/>
              <a:defRPr sz="900" i="1" baseline="0"/>
            </a:lvl1pPr>
          </a:lstStyle>
          <a:p>
            <a:pPr lvl="0"/>
            <a:r>
              <a:rPr lang="de-DE" dirty="0"/>
              <a:t>Source: </a:t>
            </a:r>
          </a:p>
        </p:txBody>
      </p:sp>
    </p:spTree>
    <p:extLst>
      <p:ext uri="{BB962C8B-B14F-4D97-AF65-F5344CB8AC3E}">
        <p14:creationId xmlns:p14="http://schemas.microsoft.com/office/powerpoint/2010/main" val="132657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dirty="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mj-lt"/>
              </a:defRPr>
            </a:lvl1pPr>
          </a:lstStyle>
          <a:p>
            <a:pPr lvl="0"/>
            <a:r>
              <a:rPr lang="de-DE" dirty="0"/>
              <a:t>Spin</a:t>
            </a:r>
          </a:p>
        </p:txBody>
      </p:sp>
      <p:sp>
        <p:nvSpPr>
          <p:cNvPr id="6" name="Datumsplatzhalter 5"/>
          <p:cNvSpPr>
            <a:spLocks noGrp="1"/>
          </p:cNvSpPr>
          <p:nvPr>
            <p:ph type="dt" sz="half" idx="15"/>
          </p:nvPr>
        </p:nvSpPr>
        <p:spPr>
          <a:xfrm>
            <a:off x="900112" y="6356351"/>
            <a:ext cx="2057400" cy="365125"/>
          </a:xfrm>
          <a:prstGeom prst="rect">
            <a:avLst/>
          </a:prstGeom>
        </p:spPr>
        <p:txBody>
          <a:bodyPr/>
          <a:lstStyle>
            <a:lvl1pPr>
              <a:defRPr sz="900"/>
            </a:lvl1pPr>
          </a:lstStyle>
          <a:p>
            <a:fld id="{24666149-3DF0-43A7-B1CD-0A2DFAA469DF}" type="datetime5">
              <a:rPr lang="de-DE" smtClean="0"/>
              <a:pPr/>
              <a:t>19-04-25</a:t>
            </a:fld>
            <a:endParaRPr lang="de-DE"/>
          </a:p>
        </p:txBody>
      </p:sp>
      <p:sp>
        <p:nvSpPr>
          <p:cNvPr id="7" name="Fußzeilenplatzhalter 6"/>
          <p:cNvSpPr>
            <a:spLocks noGrp="1"/>
          </p:cNvSpPr>
          <p:nvPr>
            <p:ph type="ftr" sz="quarter" idx="16"/>
          </p:nvPr>
        </p:nvSpPr>
        <p:spPr>
          <a:xfrm>
            <a:off x="3153568" y="6356351"/>
            <a:ext cx="3086100" cy="365125"/>
          </a:xfrm>
          <a:prstGeom prst="rect">
            <a:avLst/>
          </a:prstGeom>
        </p:spPr>
        <p:txBody>
          <a:bodyPr/>
          <a:lstStyle>
            <a:lvl1pPr>
              <a:defRPr sz="900"/>
            </a:lvl1pPr>
          </a:lstStyle>
          <a:p>
            <a:r>
              <a:rPr lang="de-DE"/>
              <a:t>Referent</a:t>
            </a:r>
          </a:p>
        </p:txBody>
      </p:sp>
      <p:sp>
        <p:nvSpPr>
          <p:cNvPr id="8" name="Foliennummernplatzhalter 7"/>
          <p:cNvSpPr>
            <a:spLocks noGrp="1"/>
          </p:cNvSpPr>
          <p:nvPr>
            <p:ph type="sldNum" sz="quarter" idx="17"/>
          </p:nvPr>
        </p:nvSpPr>
        <p:spPr/>
        <p:txBody>
          <a:bodyPr/>
          <a:lstStyle>
            <a:lvl1pPr>
              <a:defRPr sz="900"/>
            </a:lvl1pPr>
          </a:lstStyle>
          <a:p>
            <a:fld id="{5DDDDED7-290D-490E-84A4-0EC6E3B5D60A}" type="slidenum">
              <a:rPr lang="de-DE" smtClean="0"/>
              <a:pPr/>
              <a:t>‹#›</a:t>
            </a:fld>
            <a:endParaRPr lang="de-DE"/>
          </a:p>
        </p:txBody>
      </p:sp>
    </p:spTree>
    <p:extLst>
      <p:ext uri="{BB962C8B-B14F-4D97-AF65-F5344CB8AC3E}">
        <p14:creationId xmlns:p14="http://schemas.microsoft.com/office/powerpoint/2010/main" val="1439874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3388"/>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a:t>Spin</a:t>
            </a:r>
          </a:p>
          <a:p>
            <a:pPr lvl="0"/>
            <a:r>
              <a:rPr lang="en-GB" noProof="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900" i="1" baseline="0">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267818482"/>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 zwei Spalten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52525"/>
            <a:ext cx="3720852"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2" name="Titel 1"/>
          <p:cNvSpPr>
            <a:spLocks noGrp="1"/>
          </p:cNvSpPr>
          <p:nvPr>
            <p:ph type="title"/>
          </p:nvPr>
        </p:nvSpPr>
        <p:spPr>
          <a:xfrm>
            <a:off x="419100" y="1110221"/>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2374"/>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900" i="1" baseline="0">
                <a:latin typeface="Arial" panose="020B0604020202020204" pitchFamily="34" charset="0"/>
                <a:cs typeface="Arial" panose="020B0604020202020204" pitchFamily="34" charset="0"/>
              </a:defRPr>
            </a:lvl1pPr>
          </a:lstStyle>
          <a:p>
            <a:pPr lvl="0"/>
            <a:r>
              <a:rPr lang="en-GB" noProof="0"/>
              <a:t>Source: </a:t>
            </a:r>
          </a:p>
        </p:txBody>
      </p:sp>
      <p:sp>
        <p:nvSpPr>
          <p:cNvPr id="11" name="Textplatzhalter 9"/>
          <p:cNvSpPr>
            <a:spLocks noGrp="1"/>
          </p:cNvSpPr>
          <p:nvPr>
            <p:ph type="body" sz="quarter" idx="20"/>
          </p:nvPr>
        </p:nvSpPr>
        <p:spPr>
          <a:xfrm>
            <a:off x="4470648" y="1852524"/>
            <a:ext cx="3720852"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1714489479"/>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a:t>Spin</a:t>
            </a:r>
          </a:p>
        </p:txBody>
      </p:sp>
      <p:sp>
        <p:nvSpPr>
          <p:cNvPr id="8" name="Foliennummernplatzhalter 7"/>
          <p:cNvSpPr>
            <a:spLocks noGrp="1"/>
          </p:cNvSpPr>
          <p:nvPr>
            <p:ph type="sldNum" sz="quarter" idx="17"/>
          </p:nvPr>
        </p:nvSpPr>
        <p:spPr/>
        <p:txBody>
          <a:bodyPr/>
          <a:lstStyle>
            <a:lvl1pPr>
              <a:defRPr sz="9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111992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ontent_empt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Titelmasterformat durch Klicken bearbeiten</a:t>
            </a:r>
          </a:p>
        </p:txBody>
      </p:sp>
      <p:sp>
        <p:nvSpPr>
          <p:cNvPr id="3" name="Foliennummernplatzhalter 2"/>
          <p:cNvSpPr>
            <a:spLocks noGrp="1"/>
          </p:cNvSpPr>
          <p:nvPr>
            <p:ph type="sldNum" sz="quarter" idx="10"/>
          </p:nvPr>
        </p:nvSpPr>
        <p:spPr/>
        <p:txBody>
          <a:bodyPr/>
          <a:lstStyle/>
          <a:p>
            <a:fld id="{9ED11504-23E3-41ED-B818-1A3A6FD42A0D}"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4048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385927" y="1868127"/>
            <a:ext cx="8592906" cy="3393613"/>
          </a:xfrm>
        </p:spPr>
        <p:txBody>
          <a:bodyPr/>
          <a:lstStyle>
            <a:lvl1pPr>
              <a:defRPr>
                <a:latin typeface="Arial" panose="020B0604020202020204" pitchFamily="34" charset="0"/>
                <a:cs typeface="Arial" panose="020B0604020202020204" pitchFamily="34" charset="0"/>
              </a:defRPr>
            </a:lvl1pPr>
          </a:lstStyle>
          <a:p>
            <a:endParaRPr lang="en-GB" noProof="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9" name="Textplatzhalter 4"/>
          <p:cNvSpPr>
            <a:spLocks noGrp="1"/>
          </p:cNvSpPr>
          <p:nvPr>
            <p:ph type="body" sz="quarter" idx="20" hasCustomPrompt="1"/>
          </p:nvPr>
        </p:nvSpPr>
        <p:spPr>
          <a:xfrm>
            <a:off x="5478964" y="6309320"/>
            <a:ext cx="3665036" cy="216000"/>
          </a:xfrm>
        </p:spPr>
        <p:txBody>
          <a:bodyPr>
            <a:noAutofit/>
          </a:bodyPr>
          <a:lstStyle>
            <a:lvl1pPr marL="0" indent="0" algn="r">
              <a:buNone/>
              <a:defRPr sz="1200" i="0"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861603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00_Titelfolie">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90600"/>
            <a:ext cx="9144000" cy="5856288"/>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sp>
        <p:nvSpPr>
          <p:cNvPr id="4105" name="Rectangle 9" descr="Horizontal dünn"/>
          <p:cNvSpPr>
            <a:spLocks noChangeArrowheads="1"/>
          </p:cNvSpPr>
          <p:nvPr userDrawn="1"/>
        </p:nvSpPr>
        <p:spPr bwMode="auto">
          <a:xfrm>
            <a:off x="2057400" y="0"/>
            <a:ext cx="7086600" cy="9906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sp>
        <p:nvSpPr>
          <p:cNvPr id="4098" name="Rectangle 2"/>
          <p:cNvSpPr>
            <a:spLocks noGrp="1" noChangeArrowheads="1"/>
          </p:cNvSpPr>
          <p:nvPr>
            <p:ph type="ctrTitle"/>
          </p:nvPr>
        </p:nvSpPr>
        <p:spPr>
          <a:xfrm>
            <a:off x="415925" y="1549400"/>
            <a:ext cx="7877175" cy="685800"/>
          </a:xfrm>
        </p:spPr>
        <p:txBody>
          <a:bodyPr/>
          <a:lstStyle>
            <a:lvl1pPr>
              <a:defRPr>
                <a:solidFill>
                  <a:srgbClr val="FFFFFF"/>
                </a:solidFill>
                <a:latin typeface="Arial" panose="020B0604020202020204" pitchFamily="34" charset="0"/>
                <a:cs typeface="Arial" panose="020B0604020202020204" pitchFamily="34" charset="0"/>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415925" y="2362200"/>
            <a:ext cx="7897813" cy="1752600"/>
          </a:xfrm>
        </p:spPr>
        <p:txBody>
          <a:bodyPr/>
          <a:lstStyle>
            <a:lvl1pPr marL="0" indent="0">
              <a:buFontTx/>
              <a:buNone/>
              <a:defRPr>
                <a:solidFill>
                  <a:srgbClr val="FFFFFF"/>
                </a:solidFill>
                <a:latin typeface="Arial" panose="020B0604020202020204" pitchFamily="34" charset="0"/>
                <a:cs typeface="Arial" panose="020B0604020202020204" pitchFamily="34" charset="0"/>
              </a:defRPr>
            </a:lvl1pPr>
          </a:lstStyle>
          <a:p>
            <a:pPr lvl="0"/>
            <a:r>
              <a:rPr lang="de-DE" noProof="0" dirty="0"/>
              <a:t>Formatvorlage des Untertitelmasters durch Klicken bearbeiten</a:t>
            </a:r>
          </a:p>
        </p:txBody>
      </p:sp>
      <p:sp>
        <p:nvSpPr>
          <p:cNvPr id="11" name="Foliennummernplatzhalter 7"/>
          <p:cNvSpPr>
            <a:spLocks noGrp="1"/>
          </p:cNvSpPr>
          <p:nvPr>
            <p:ph type="sldNum" sz="quarter" idx="17"/>
          </p:nvPr>
        </p:nvSpPr>
        <p:spPr>
          <a:xfrm>
            <a:off x="7397094" y="6545858"/>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10" name="Rechteck 9"/>
          <p:cNvSpPr/>
          <p:nvPr userDrawn="1"/>
        </p:nvSpPr>
        <p:spPr>
          <a:xfrm>
            <a:off x="2051720" y="0"/>
            <a:ext cx="172018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
            <a:extLst>
              <a:ext uri="{FF2B5EF4-FFF2-40B4-BE49-F238E27FC236}">
                <a16:creationId xmlns:a16="http://schemas.microsoft.com/office/drawing/2014/main" id="{0FDACB33-013B-4B81-BC9D-B64CAC7589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6696" y="116632"/>
            <a:ext cx="1573016" cy="792088"/>
          </a:xfrm>
          <a:prstGeom prst="rect">
            <a:avLst/>
          </a:prstGeom>
          <a:noFill/>
          <a:ln>
            <a:noFill/>
          </a:ln>
        </p:spPr>
      </p:pic>
      <p:pic>
        <p:nvPicPr>
          <p:cNvPr id="13" name="Grafik 12">
            <a:extLst>
              <a:ext uri="{FF2B5EF4-FFF2-40B4-BE49-F238E27FC236}">
                <a16:creationId xmlns:a16="http://schemas.microsoft.com/office/drawing/2014/main" id="{565D69EB-92A3-4A20-B546-DD11A5B166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1554210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2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a:p>
        </p:txBody>
      </p:sp>
      <p:sp>
        <p:nvSpPr>
          <p:cNvPr id="19" name="Textplatzhalter 11"/>
          <p:cNvSpPr>
            <a:spLocks noGrp="1"/>
          </p:cNvSpPr>
          <p:nvPr>
            <p:ph type="body" sz="quarter" idx="14" hasCustomPrompt="1"/>
          </p:nvPr>
        </p:nvSpPr>
        <p:spPr>
          <a:xfrm>
            <a:off x="430212" y="5453388"/>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a:p>
            <a:pPr lvl="0"/>
            <a:r>
              <a:rPr lang="en-GB" noProof="0" dirty="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7" name="Rechteck 6"/>
          <p:cNvSpPr/>
          <p:nvPr userDrawn="1"/>
        </p:nvSpPr>
        <p:spPr>
          <a:xfrm>
            <a:off x="2051720" y="0"/>
            <a:ext cx="1721290" cy="9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1342471447"/>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04_Trennfolie für neues Kapitel">
    <p:spTree>
      <p:nvGrpSpPr>
        <p:cNvPr id="1" name=""/>
        <p:cNvGrpSpPr/>
        <p:nvPr/>
      </p:nvGrpSpPr>
      <p:grpSpPr>
        <a:xfrm>
          <a:off x="0" y="0"/>
          <a:ext cx="0" cy="0"/>
          <a:chOff x="0" y="0"/>
          <a:chExt cx="0" cy="0"/>
        </a:xfrm>
      </p:grpSpPr>
      <p:sp>
        <p:nvSpPr>
          <p:cNvPr id="4110" name="Rectangle 14"/>
          <p:cNvSpPr>
            <a:spLocks noChangeArrowheads="1"/>
          </p:cNvSpPr>
          <p:nvPr userDrawn="1"/>
        </p:nvSpPr>
        <p:spPr bwMode="white">
          <a:xfrm>
            <a:off x="0" y="976544"/>
            <a:ext cx="9144000" cy="5870344"/>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sp>
        <p:nvSpPr>
          <p:cNvPr id="4105" name="Rectangle 9" descr="Horizontal dünn"/>
          <p:cNvSpPr>
            <a:spLocks noChangeArrowheads="1"/>
          </p:cNvSpPr>
          <p:nvPr userDrawn="1"/>
        </p:nvSpPr>
        <p:spPr bwMode="auto">
          <a:xfrm>
            <a:off x="2057400" y="0"/>
            <a:ext cx="7086600" cy="967666"/>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pic>
        <p:nvPicPr>
          <p:cNvPr id="4106" name="Picture 10" descr="C:\Dokumente und Einstellungen\jens.stuhr\Desktop\AA\head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4107" name="Rectangle 11" descr="Horizontal dünn"/>
          <p:cNvSpPr>
            <a:spLocks noChangeArrowheads="1"/>
          </p:cNvSpPr>
          <p:nvPr userDrawn="1"/>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sp>
        <p:nvSpPr>
          <p:cNvPr id="4098" name="Rectangle 2"/>
          <p:cNvSpPr>
            <a:spLocks noGrp="1" noChangeArrowheads="1"/>
          </p:cNvSpPr>
          <p:nvPr>
            <p:ph type="ctrTitle" hasCustomPrompt="1"/>
          </p:nvPr>
        </p:nvSpPr>
        <p:spPr>
          <a:xfrm>
            <a:off x="415925" y="1549400"/>
            <a:ext cx="7877175" cy="685800"/>
          </a:xfrm>
        </p:spPr>
        <p:txBody>
          <a:bodyPr/>
          <a:lstStyle>
            <a:lvl1pPr>
              <a:defRPr baseline="0">
                <a:solidFill>
                  <a:srgbClr val="FFFFFF"/>
                </a:solidFill>
                <a:latin typeface="Arial" panose="020B0604020202020204" pitchFamily="34" charset="0"/>
                <a:cs typeface="Arial" panose="020B0604020202020204" pitchFamily="34" charset="0"/>
              </a:defRPr>
            </a:lvl1pPr>
          </a:lstStyle>
          <a:p>
            <a:pPr lvl="0"/>
            <a:r>
              <a:rPr lang="de-DE" noProof="0" dirty="0"/>
              <a:t>Titel des folgenden Kapitels eingeben</a:t>
            </a:r>
          </a:p>
        </p:txBody>
      </p:sp>
      <p:sp>
        <p:nvSpPr>
          <p:cNvPr id="9" name="Foliennummernplatzhalter 7"/>
          <p:cNvSpPr>
            <a:spLocks noGrp="1"/>
          </p:cNvSpPr>
          <p:nvPr>
            <p:ph type="sldNum" sz="quarter" idx="17"/>
          </p:nvPr>
        </p:nvSpPr>
        <p:spPr>
          <a:xfrm>
            <a:off x="7397094" y="6545858"/>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10" name="Rechteck 9"/>
          <p:cNvSpPr/>
          <p:nvPr userDrawn="1"/>
        </p:nvSpPr>
        <p:spPr>
          <a:xfrm>
            <a:off x="2023976" y="0"/>
            <a:ext cx="1747924" cy="980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6696" y="116632"/>
            <a:ext cx="1573016" cy="792088"/>
          </a:xfrm>
          <a:prstGeom prst="rect">
            <a:avLst/>
          </a:prstGeom>
          <a:noFill/>
          <a:ln>
            <a:noFill/>
          </a:ln>
        </p:spPr>
      </p:pic>
      <p:pic>
        <p:nvPicPr>
          <p:cNvPr id="11" name="Grafik 10">
            <a:extLst>
              <a:ext uri="{FF2B5EF4-FFF2-40B4-BE49-F238E27FC236}">
                <a16:creationId xmlns:a16="http://schemas.microsoft.com/office/drawing/2014/main" id="{3FD17E2D-530E-4325-9E4C-BA2D35D7F0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3488771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5_Endfolie">
    <p:spTree>
      <p:nvGrpSpPr>
        <p:cNvPr id="1" name=""/>
        <p:cNvGrpSpPr/>
        <p:nvPr/>
      </p:nvGrpSpPr>
      <p:grpSpPr>
        <a:xfrm>
          <a:off x="0" y="0"/>
          <a:ext cx="0" cy="0"/>
          <a:chOff x="0" y="0"/>
          <a:chExt cx="0" cy="0"/>
        </a:xfrm>
      </p:grpSpPr>
      <p:sp>
        <p:nvSpPr>
          <p:cNvPr id="25" name="Rectangle 14"/>
          <p:cNvSpPr>
            <a:spLocks noChangeArrowheads="1"/>
          </p:cNvSpPr>
          <p:nvPr userDrawn="1"/>
        </p:nvSpPr>
        <p:spPr bwMode="white">
          <a:xfrm>
            <a:off x="0" y="979488"/>
            <a:ext cx="9144000" cy="5867400"/>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Arial" panose="020B0604020202020204" pitchFamily="34" charset="0"/>
              <a:cs typeface="Arial" panose="020B0604020202020204" pitchFamily="34" charset="0"/>
            </a:endParaRPr>
          </a:p>
        </p:txBody>
      </p:sp>
      <p:sp>
        <p:nvSpPr>
          <p:cNvPr id="8" name="Foliennummernplatzhalter 7"/>
          <p:cNvSpPr>
            <a:spLocks noGrp="1"/>
          </p:cNvSpPr>
          <p:nvPr>
            <p:ph type="sldNum" sz="quarter" idx="17"/>
          </p:nvPr>
        </p:nvSpPr>
        <p:spPr>
          <a:xfrm>
            <a:off x="7397094" y="6545858"/>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de-DE" smtClean="0"/>
              <a:pPr/>
              <a:t>‹#›</a:t>
            </a:fld>
            <a:endParaRPr lang="de-DE" dirty="0"/>
          </a:p>
        </p:txBody>
      </p:sp>
      <p:sp>
        <p:nvSpPr>
          <p:cNvPr id="23" name="Titel 1"/>
          <p:cNvSpPr>
            <a:spLocks noGrp="1"/>
          </p:cNvSpPr>
          <p:nvPr>
            <p:ph type="ctrTitle"/>
          </p:nvPr>
        </p:nvSpPr>
        <p:spPr bwMode="auto">
          <a:xfrm>
            <a:off x="415925" y="1124744"/>
            <a:ext cx="7877175" cy="685800"/>
          </a:xfrm>
          <a:noFill/>
          <a:ln>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Arial" panose="020B0604020202020204" pitchFamily="34" charset="0"/>
                <a:cs typeface="Arial" panose="020B0604020202020204" pitchFamily="34" charset="0"/>
              </a:defRPr>
            </a:lvl1pPr>
          </a:lstStyle>
          <a:p>
            <a:r>
              <a:rPr lang="de-DE" dirty="0" err="1"/>
              <a:t>Thank</a:t>
            </a:r>
            <a:r>
              <a:rPr lang="de-DE" dirty="0"/>
              <a:t> </a:t>
            </a:r>
            <a:r>
              <a:rPr lang="de-DE" dirty="0" err="1"/>
              <a:t>you</a:t>
            </a:r>
            <a:r>
              <a:rPr lang="de-DE" dirty="0"/>
              <a:t> for </a:t>
            </a:r>
            <a:r>
              <a:rPr lang="de-DE" dirty="0" err="1"/>
              <a:t>your</a:t>
            </a:r>
            <a:r>
              <a:rPr lang="de-DE" dirty="0"/>
              <a:t> </a:t>
            </a:r>
            <a:r>
              <a:rPr lang="de-DE" dirty="0" err="1"/>
              <a:t>attention</a:t>
            </a:r>
            <a:r>
              <a:rPr lang="de-DE" dirty="0"/>
              <a:t> !  </a:t>
            </a:r>
          </a:p>
        </p:txBody>
      </p:sp>
      <p:sp>
        <p:nvSpPr>
          <p:cNvPr id="24" name="Textplatzhalter 2"/>
          <p:cNvSpPr>
            <a:spLocks noGrp="1"/>
          </p:cNvSpPr>
          <p:nvPr>
            <p:ph type="subTitle" idx="1" hasCustomPrompt="1"/>
          </p:nvPr>
        </p:nvSpPr>
        <p:spPr bwMode="auto">
          <a:xfrm>
            <a:off x="415925" y="1988840"/>
            <a:ext cx="7897813" cy="3155032"/>
          </a:xfrm>
          <a:noFill/>
          <a:ln>
            <a:miter lim="800000"/>
            <a:headEnd/>
            <a:tailEnd/>
          </a:ln>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b="1">
                <a:solidFill>
                  <a:schemeClr val="bg1"/>
                </a:solidFill>
                <a:latin typeface="Arial" panose="020B0604020202020204" pitchFamily="34" charset="0"/>
                <a:cs typeface="Arial" panose="020B0604020202020204" pitchFamily="34" charset="0"/>
              </a:defRPr>
            </a:lvl1pPr>
          </a:lstStyle>
          <a:p>
            <a:pPr marL="0" indent="0">
              <a:buNone/>
            </a:pPr>
            <a:r>
              <a:rPr lang="de-DE" sz="1800" b="1" dirty="0">
                <a:solidFill>
                  <a:schemeClr val="bg1"/>
                </a:solidFill>
                <a:latin typeface="Arial" charset="0"/>
              </a:rPr>
              <a:t>NAME SPEAKER</a:t>
            </a:r>
          </a:p>
          <a:p>
            <a:pPr marL="0" indent="0">
              <a:buNone/>
            </a:pPr>
            <a:endParaRPr lang="de-DE" sz="1800" b="1" dirty="0">
              <a:solidFill>
                <a:schemeClr val="bg1"/>
              </a:solidFill>
              <a:latin typeface="Arial" charset="0"/>
            </a:endParaRPr>
          </a:p>
          <a:p>
            <a:pPr marL="0" indent="0">
              <a:buNone/>
            </a:pPr>
            <a:r>
              <a:rPr lang="de-DE" sz="1800" dirty="0" err="1">
                <a:latin typeface="Arial" charset="0"/>
              </a:rPr>
              <a:t>Renewables</a:t>
            </a:r>
            <a:r>
              <a:rPr lang="de-DE" sz="1800" dirty="0">
                <a:latin typeface="Arial" charset="0"/>
              </a:rPr>
              <a:t> Academy (RENAC) AG  </a:t>
            </a:r>
          </a:p>
          <a:p>
            <a:pPr marL="0" indent="0">
              <a:buNone/>
            </a:pPr>
            <a:r>
              <a:rPr lang="de-DE" sz="1800" dirty="0">
                <a:latin typeface="Arial" charset="0"/>
              </a:rPr>
              <a:t>Schönhauser Allee 10-11</a:t>
            </a:r>
          </a:p>
          <a:p>
            <a:pPr marL="0" indent="0">
              <a:buNone/>
            </a:pPr>
            <a:r>
              <a:rPr lang="de-DE" sz="1800" dirty="0">
                <a:latin typeface="Arial" charset="0"/>
              </a:rPr>
              <a:t>10119 Berlin</a:t>
            </a:r>
          </a:p>
          <a:p>
            <a:pPr marL="0" indent="0">
              <a:buNone/>
            </a:pPr>
            <a:endParaRPr lang="de-DE" sz="1800" dirty="0">
              <a:latin typeface="Arial" charset="0"/>
            </a:endParaRPr>
          </a:p>
          <a:p>
            <a:pPr marL="0" indent="0">
              <a:buNone/>
            </a:pPr>
            <a:r>
              <a:rPr lang="de-DE" sz="1800" b="1" dirty="0">
                <a:solidFill>
                  <a:schemeClr val="bg1"/>
                </a:solidFill>
                <a:latin typeface="Arial" charset="0"/>
              </a:rPr>
              <a:t>EMAIL SPEAKER</a:t>
            </a:r>
          </a:p>
          <a:p>
            <a:pPr marL="0" indent="0">
              <a:buNone/>
            </a:pPr>
            <a:r>
              <a:rPr lang="de-DE" sz="1800" b="1" dirty="0">
                <a:solidFill>
                  <a:schemeClr val="bg1"/>
                </a:solidFill>
                <a:latin typeface="Arial" charset="0"/>
              </a:rPr>
              <a:t>PHONE SPEAKER</a:t>
            </a:r>
          </a:p>
          <a:p>
            <a:pPr marL="0" indent="0">
              <a:buNone/>
            </a:pPr>
            <a:endParaRPr lang="de-DE" sz="1800" dirty="0">
              <a:solidFill>
                <a:srgbClr val="FF0000"/>
              </a:solidFill>
              <a:latin typeface="Arial" charset="0"/>
            </a:endParaRPr>
          </a:p>
        </p:txBody>
      </p:sp>
    </p:spTree>
    <p:extLst>
      <p:ext uri="{BB962C8B-B14F-4D97-AF65-F5344CB8AC3E}">
        <p14:creationId xmlns:p14="http://schemas.microsoft.com/office/powerpoint/2010/main" val="3115618920"/>
      </p:ext>
    </p:extLst>
  </p:cSld>
  <p:clrMapOvr>
    <a:masterClrMapping/>
  </p:clrMapOvr>
  <p:extLst mod="1">
    <p:ext uri="{DCECCB84-F9BA-43D5-87BE-67443E8EF086}">
      <p15:sldGuideLst xmlns:p15="http://schemas.microsoft.com/office/powerpoint/2012/main">
        <p15:guide id="1" orient="horz" pos="709">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05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
        <p:nvSpPr>
          <p:cNvPr id="3" name="Rechteck 2"/>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145561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de-DE" dirty="0"/>
              <a:t>Spin</a:t>
            </a:r>
          </a:p>
        </p:txBody>
      </p:sp>
      <p:sp>
        <p:nvSpPr>
          <p:cNvPr id="8" name="Foliennummernplatzhalter 7"/>
          <p:cNvSpPr>
            <a:spLocks noGrp="1"/>
          </p:cNvSpPr>
          <p:nvPr>
            <p:ph type="sldNum" sz="quarter" idx="17"/>
          </p:nvPr>
        </p:nvSpPr>
        <p:spPr/>
        <p:txBody>
          <a:bodyPr/>
          <a:lstStyle>
            <a:lvl1pPr>
              <a:defRPr sz="900"/>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2806381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9100" y="1134713"/>
            <a:ext cx="7772400" cy="481436"/>
          </a:xfrm>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p:nvPr>
        </p:nvSpPr>
        <p:spPr>
          <a:xfrm>
            <a:off x="419100" y="1864516"/>
            <a:ext cx="7772400" cy="41148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6" name="Foliennummernplatzhalt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8BBC47-C28F-4F87-B8CB-E7B50EC42BB7}" type="slidenum">
              <a:rPr lang="en-GB" smtClean="0"/>
              <a:pPr/>
              <a:t>‹#›</a:t>
            </a:fld>
            <a:endParaRPr lang="en-GB"/>
          </a:p>
        </p:txBody>
      </p:sp>
    </p:spTree>
    <p:extLst>
      <p:ext uri="{BB962C8B-B14F-4D97-AF65-F5344CB8AC3E}">
        <p14:creationId xmlns:p14="http://schemas.microsoft.com/office/powerpoint/2010/main" val="2438000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08_Diagramm mit Spin">
    <p:spTree>
      <p:nvGrpSpPr>
        <p:cNvPr id="1" name=""/>
        <p:cNvGrpSpPr/>
        <p:nvPr/>
      </p:nvGrpSpPr>
      <p:grpSpPr>
        <a:xfrm>
          <a:off x="0" y="0"/>
          <a:ext cx="0" cy="0"/>
          <a:chOff x="0" y="0"/>
          <a:chExt cx="0" cy="0"/>
        </a:xfrm>
      </p:grpSpPr>
      <p:sp>
        <p:nvSpPr>
          <p:cNvPr id="5" name="Diagrammplatzhalter 4"/>
          <p:cNvSpPr>
            <a:spLocks noGrp="1"/>
          </p:cNvSpPr>
          <p:nvPr>
            <p:ph type="chart" sz="quarter" idx="19"/>
          </p:nvPr>
        </p:nvSpPr>
        <p:spPr>
          <a:xfrm>
            <a:off x="385927" y="1868127"/>
            <a:ext cx="8592906" cy="3393613"/>
          </a:xfrm>
        </p:spPr>
        <p:txBody>
          <a:bodyPr/>
          <a:lstStyle>
            <a:lvl1pPr>
              <a:defRPr>
                <a:latin typeface="Arial" panose="020B0604020202020204" pitchFamily="34" charset="0"/>
                <a:cs typeface="Arial" panose="020B0604020202020204" pitchFamily="34" charset="0"/>
              </a:defRPr>
            </a:lvl1pPr>
          </a:lstStyle>
          <a:p>
            <a:endParaRPr lang="en-GB" noProof="0"/>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a:latin typeface="Arial" panose="020B0604020202020204" pitchFamily="34" charset="0"/>
                <a:cs typeface="Arial" panose="020B0604020202020204" pitchFamily="34" charset="0"/>
              </a:defRPr>
            </a:lvl1pPr>
          </a:lstStyle>
          <a:p>
            <a:pPr lvl="0"/>
            <a:r>
              <a:rPr lang="en-GB" noProof="0" dirty="0"/>
              <a:t>Spin</a:t>
            </a:r>
          </a:p>
        </p:txBody>
      </p:sp>
      <p:sp>
        <p:nvSpPr>
          <p:cNvPr id="8" name="Foliennummernplatzhalter 7"/>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a:p>
        </p:txBody>
      </p:sp>
      <p:sp>
        <p:nvSpPr>
          <p:cNvPr id="9" name="Textplatzhalter 4"/>
          <p:cNvSpPr>
            <a:spLocks noGrp="1"/>
          </p:cNvSpPr>
          <p:nvPr>
            <p:ph type="body" sz="quarter" idx="20" hasCustomPrompt="1"/>
          </p:nvPr>
        </p:nvSpPr>
        <p:spPr>
          <a:xfrm>
            <a:off x="5478964" y="6309320"/>
            <a:ext cx="3665036" cy="216000"/>
          </a:xfrm>
        </p:spPr>
        <p:txBody>
          <a:bodyPr>
            <a:noAutofit/>
          </a:bodyPr>
          <a:lstStyle>
            <a:lvl1pPr marL="0" indent="0" algn="r">
              <a:buNone/>
              <a:defRPr sz="1200" i="0"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Tree>
    <p:extLst>
      <p:ext uri="{BB962C8B-B14F-4D97-AF65-F5344CB8AC3E}">
        <p14:creationId xmlns:p14="http://schemas.microsoft.com/office/powerpoint/2010/main" val="3458268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ontent standard">
    <p:spTree>
      <p:nvGrpSpPr>
        <p:cNvPr id="1" name=""/>
        <p:cNvGrpSpPr/>
        <p:nvPr/>
      </p:nvGrpSpPr>
      <p:grpSpPr>
        <a:xfrm>
          <a:off x="0" y="0"/>
          <a:ext cx="0" cy="0"/>
          <a:chOff x="0" y="0"/>
          <a:chExt cx="0" cy="0"/>
        </a:xfrm>
      </p:grpSpPr>
      <p:sp>
        <p:nvSpPr>
          <p:cNvPr id="2" name="Titel 1"/>
          <p:cNvSpPr>
            <a:spLocks noGrp="1"/>
          </p:cNvSpPr>
          <p:nvPr>
            <p:ph type="title"/>
          </p:nvPr>
        </p:nvSpPr>
        <p:spPr>
          <a:xfrm>
            <a:off x="612000" y="0"/>
            <a:ext cx="6696000" cy="792000"/>
          </a:xfrm>
        </p:spPr>
        <p:txBody>
          <a:bodyPr/>
          <a:lstStyle>
            <a:lvl1pPr>
              <a:defRPr/>
            </a:lvl1pPr>
          </a:lstStyle>
          <a:p>
            <a:r>
              <a:rPr lang="de-DE" noProof="0"/>
              <a:t>Titelmasterformat durch Klicken bearbeiten</a:t>
            </a:r>
            <a:endParaRPr lang="en-GB" noProof="0" dirty="0"/>
          </a:p>
        </p:txBody>
      </p:sp>
      <p:sp>
        <p:nvSpPr>
          <p:cNvPr id="3" name="Inhaltsplatzhalter 2"/>
          <p:cNvSpPr>
            <a:spLocks noGrp="1"/>
          </p:cNvSpPr>
          <p:nvPr>
            <p:ph idx="1"/>
          </p:nvPr>
        </p:nvSpPr>
        <p:spPr>
          <a:xfrm>
            <a:off x="612000" y="1332000"/>
            <a:ext cx="7920000" cy="4752000"/>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8" name="Textplatzhalter 7"/>
          <p:cNvSpPr>
            <a:spLocks noGrp="1"/>
          </p:cNvSpPr>
          <p:nvPr>
            <p:ph type="body" sz="quarter" idx="13" hasCustomPrompt="1"/>
          </p:nvPr>
        </p:nvSpPr>
        <p:spPr>
          <a:xfrm>
            <a:off x="612000" y="6264000"/>
            <a:ext cx="792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9" name="Textplatzhalter 7"/>
          <p:cNvSpPr>
            <a:spLocks noGrp="1"/>
          </p:cNvSpPr>
          <p:nvPr>
            <p:ph type="body" sz="quarter" idx="14" hasCustomPrompt="1"/>
          </p:nvPr>
        </p:nvSpPr>
        <p:spPr>
          <a:xfrm rot="16200000">
            <a:off x="6624000" y="3628800"/>
            <a:ext cx="4752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
        <p:nvSpPr>
          <p:cNvPr id="7" name="Foliennummernplatzhalter 7"/>
          <p:cNvSpPr>
            <a:spLocks noGrp="1"/>
          </p:cNvSpPr>
          <p:nvPr>
            <p:ph type="sldNum" sz="quarter" idx="17"/>
          </p:nvPr>
        </p:nvSpPr>
        <p:spPr>
          <a:xfrm>
            <a:off x="8209181" y="6642000"/>
            <a:ext cx="575576" cy="216000"/>
          </a:xfrm>
          <a:prstGeom prst="rect">
            <a:avLst/>
          </a:prstGeom>
        </p:spPr>
        <p:txBody>
          <a:bodyPr/>
          <a:lstStyle>
            <a:lvl1pPr>
              <a:defRPr sz="1000">
                <a:solidFill>
                  <a:schemeClr val="bg1"/>
                </a:solidFill>
                <a:latin typeface="Arial" panose="020B0604020202020204" pitchFamily="34" charset="0"/>
                <a:cs typeface="Arial" panose="020B0604020202020204" pitchFamily="34" charset="0"/>
              </a:defRPr>
            </a:lvl1pPr>
          </a:lstStyle>
          <a:p>
            <a:fld id="{5DDDDED7-290D-490E-84A4-0EC6E3B5D60A}" type="slidenum">
              <a:rPr lang="en-GB" smtClean="0"/>
              <a:pPr/>
              <a:t>‹#›</a:t>
            </a:fld>
            <a:endParaRPr lang="en-GB" dirty="0"/>
          </a:p>
        </p:txBody>
      </p:sp>
    </p:spTree>
    <p:extLst>
      <p:ext uri="{BB962C8B-B14F-4D97-AF65-F5344CB8AC3E}">
        <p14:creationId xmlns:p14="http://schemas.microsoft.com/office/powerpoint/2010/main" val="277912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Agenda">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p:txBody>
      </p:sp>
      <p:sp>
        <p:nvSpPr>
          <p:cNvPr id="2" name="Titel 1"/>
          <p:cNvSpPr>
            <a:spLocks noGrp="1"/>
          </p:cNvSpPr>
          <p:nvPr>
            <p:ph type="title" hasCustomPrompt="1"/>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Agenda</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dirty="0">
              <a:solidFill>
                <a:srgbClr val="FFFFFF"/>
              </a:solidFill>
            </a:endParaRP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6" name="Rechteck 5"/>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4130033959"/>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Endfolie">
    <p:spTree>
      <p:nvGrpSpPr>
        <p:cNvPr id="1" name=""/>
        <p:cNvGrpSpPr/>
        <p:nvPr/>
      </p:nvGrpSpPr>
      <p:grpSpPr>
        <a:xfrm>
          <a:off x="0" y="0"/>
          <a:ext cx="0" cy="0"/>
          <a:chOff x="0" y="0"/>
          <a:chExt cx="0" cy="0"/>
        </a:xfrm>
      </p:grpSpPr>
      <p:sp>
        <p:nvSpPr>
          <p:cNvPr id="25" name="Rectangle 14"/>
          <p:cNvSpPr>
            <a:spLocks noChangeArrowheads="1"/>
          </p:cNvSpPr>
          <p:nvPr userDrawn="1"/>
        </p:nvSpPr>
        <p:spPr bwMode="white">
          <a:xfrm>
            <a:off x="0" y="979488"/>
            <a:ext cx="9144000" cy="5867400"/>
          </a:xfrm>
          <a:prstGeom prst="rect">
            <a:avLst/>
          </a:prstGeom>
          <a:solidFill>
            <a:srgbClr val="406DB0"/>
          </a:solidFill>
          <a:ln>
            <a:noFill/>
          </a:ln>
          <a:effectLst/>
          <a:extLst>
            <a:ext uri="{91240B29-F687-4F45-9708-019B960494DF}">
              <a14:hiddenLine xmlns:a14="http://schemas.microsoft.com/office/drawing/2010/main" w="9525">
                <a:solidFill>
                  <a:srgbClr val="38609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latin typeface="Arial" panose="020B0604020202020204" pitchFamily="34" charset="0"/>
              <a:cs typeface="Arial" panose="020B0604020202020204" pitchFamily="34" charset="0"/>
            </a:endParaRPr>
          </a:p>
        </p:txBody>
      </p:sp>
      <p:sp>
        <p:nvSpPr>
          <p:cNvPr id="8" name="Foliennummernplatzhalter 7"/>
          <p:cNvSpPr>
            <a:spLocks noGrp="1"/>
          </p:cNvSpPr>
          <p:nvPr>
            <p:ph type="sldNum" sz="quarter" idx="17"/>
          </p:nvPr>
        </p:nvSpPr>
        <p:spPr>
          <a:xfrm>
            <a:off x="7397094" y="6545858"/>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de-DE" smtClean="0">
                <a:solidFill>
                  <a:srgbClr val="FFFFFF"/>
                </a:solidFill>
              </a:rPr>
              <a:pPr/>
              <a:t>‹#›</a:t>
            </a:fld>
            <a:endParaRPr lang="de-DE" dirty="0">
              <a:solidFill>
                <a:srgbClr val="FFFFFF"/>
              </a:solidFill>
            </a:endParaRPr>
          </a:p>
        </p:txBody>
      </p:sp>
      <p:sp>
        <p:nvSpPr>
          <p:cNvPr id="23" name="Titel 1"/>
          <p:cNvSpPr>
            <a:spLocks noGrp="1"/>
          </p:cNvSpPr>
          <p:nvPr>
            <p:ph type="ctrTitle"/>
          </p:nvPr>
        </p:nvSpPr>
        <p:spPr bwMode="auto">
          <a:xfrm>
            <a:off x="415925" y="1124744"/>
            <a:ext cx="7877175" cy="685800"/>
          </a:xfrm>
          <a:noFill/>
          <a:ln>
            <a:miter lim="800000"/>
            <a:headEnd/>
            <a:tailEnd/>
          </a:ln>
        </p:spPr>
        <p:txBody>
          <a:bodyPr vert="horz" wrap="square" lIns="91440" tIns="45720" rIns="91440" bIns="45720" numCol="1" anchor="t" anchorCtr="0" compatLnSpc="1">
            <a:prstTxWarp prst="textNoShape">
              <a:avLst/>
            </a:prstTxWarp>
          </a:bodyPr>
          <a:lstStyle>
            <a:lvl1pPr>
              <a:defRPr>
                <a:solidFill>
                  <a:schemeClr val="bg1"/>
                </a:solidFill>
                <a:latin typeface="Arial" panose="020B0604020202020204" pitchFamily="34" charset="0"/>
                <a:cs typeface="Arial" panose="020B0604020202020204" pitchFamily="34" charset="0"/>
              </a:defRPr>
            </a:lvl1pPr>
          </a:lstStyle>
          <a:p>
            <a:r>
              <a:rPr lang="de-DE" dirty="0" err="1"/>
              <a:t>Thank</a:t>
            </a:r>
            <a:r>
              <a:rPr lang="de-DE" dirty="0"/>
              <a:t> </a:t>
            </a:r>
            <a:r>
              <a:rPr lang="de-DE" dirty="0" err="1"/>
              <a:t>you</a:t>
            </a:r>
            <a:r>
              <a:rPr lang="de-DE" dirty="0"/>
              <a:t> for </a:t>
            </a:r>
            <a:r>
              <a:rPr lang="de-DE" dirty="0" err="1"/>
              <a:t>your</a:t>
            </a:r>
            <a:r>
              <a:rPr lang="de-DE" dirty="0"/>
              <a:t> </a:t>
            </a:r>
            <a:r>
              <a:rPr lang="de-DE" dirty="0" err="1"/>
              <a:t>attention</a:t>
            </a:r>
            <a:r>
              <a:rPr lang="de-DE" dirty="0"/>
              <a:t> !  </a:t>
            </a:r>
          </a:p>
        </p:txBody>
      </p:sp>
      <p:sp>
        <p:nvSpPr>
          <p:cNvPr id="24" name="Textplatzhalter 2"/>
          <p:cNvSpPr>
            <a:spLocks noGrp="1"/>
          </p:cNvSpPr>
          <p:nvPr>
            <p:ph type="subTitle" idx="1" hasCustomPrompt="1"/>
          </p:nvPr>
        </p:nvSpPr>
        <p:spPr bwMode="auto">
          <a:xfrm>
            <a:off x="415925" y="1988840"/>
            <a:ext cx="7897813" cy="3155032"/>
          </a:xfrm>
          <a:noFill/>
          <a:ln>
            <a:miter lim="800000"/>
            <a:headEnd/>
            <a:tailEnd/>
          </a:ln>
        </p:spPr>
        <p:txBody>
          <a:bodyPr vert="horz" wrap="square" lIns="91440" tIns="45720" rIns="91440" bIns="45720" numCol="1" anchor="t" anchorCtr="0" compatLnSpc="1">
            <a:prstTxWarp prst="textNoShape">
              <a:avLst/>
            </a:prstTxWarp>
          </a:bodyPr>
          <a:lstStyle>
            <a:lvl1pPr>
              <a:defRPr b="1">
                <a:solidFill>
                  <a:schemeClr val="bg1"/>
                </a:solidFill>
                <a:latin typeface="Arial" panose="020B0604020202020204" pitchFamily="34" charset="0"/>
                <a:cs typeface="Arial" panose="020B0604020202020204" pitchFamily="34" charset="0"/>
              </a:defRPr>
            </a:lvl1pPr>
          </a:lstStyle>
          <a:p>
            <a:pPr marL="0" indent="0">
              <a:buNone/>
            </a:pPr>
            <a:r>
              <a:rPr lang="de-DE" sz="1800" b="1" dirty="0">
                <a:solidFill>
                  <a:schemeClr val="bg1"/>
                </a:solidFill>
                <a:latin typeface="Arial" charset="0"/>
              </a:rPr>
              <a:t>NAME SPEAKER</a:t>
            </a:r>
          </a:p>
          <a:p>
            <a:pPr marL="0" indent="0">
              <a:buNone/>
            </a:pPr>
            <a:endParaRPr lang="de-DE" sz="1800" b="1" dirty="0">
              <a:solidFill>
                <a:schemeClr val="bg1"/>
              </a:solidFill>
              <a:latin typeface="Arial" charset="0"/>
            </a:endParaRPr>
          </a:p>
          <a:p>
            <a:pPr marL="0" indent="0">
              <a:buNone/>
            </a:pPr>
            <a:r>
              <a:rPr lang="de-DE" sz="1800" dirty="0" err="1">
                <a:latin typeface="Arial" charset="0"/>
              </a:rPr>
              <a:t>Renewables</a:t>
            </a:r>
            <a:r>
              <a:rPr lang="de-DE" sz="1800" dirty="0">
                <a:latin typeface="Arial" charset="0"/>
              </a:rPr>
              <a:t> Academy (RENAC) AG  </a:t>
            </a:r>
          </a:p>
          <a:p>
            <a:pPr marL="0" indent="0">
              <a:buNone/>
            </a:pPr>
            <a:r>
              <a:rPr lang="de-DE" sz="1800" dirty="0">
                <a:latin typeface="Arial" charset="0"/>
              </a:rPr>
              <a:t>Schönhauser Allee 10-11</a:t>
            </a:r>
          </a:p>
          <a:p>
            <a:pPr marL="0" indent="0">
              <a:buNone/>
            </a:pPr>
            <a:r>
              <a:rPr lang="de-DE" sz="1800" dirty="0">
                <a:latin typeface="Arial" charset="0"/>
              </a:rPr>
              <a:t>10119 Berlin</a:t>
            </a:r>
          </a:p>
          <a:p>
            <a:pPr marL="0" indent="0">
              <a:buNone/>
            </a:pPr>
            <a:endParaRPr lang="de-DE" sz="1800" dirty="0">
              <a:latin typeface="Arial" charset="0"/>
            </a:endParaRPr>
          </a:p>
          <a:p>
            <a:pPr marL="0" indent="0">
              <a:buNone/>
            </a:pPr>
            <a:r>
              <a:rPr lang="de-DE" sz="1800" b="1" dirty="0">
                <a:solidFill>
                  <a:schemeClr val="bg1"/>
                </a:solidFill>
                <a:latin typeface="Arial" charset="0"/>
              </a:rPr>
              <a:t>EMAIL SPEAKER</a:t>
            </a:r>
          </a:p>
          <a:p>
            <a:pPr marL="0" indent="0">
              <a:buNone/>
            </a:pPr>
            <a:r>
              <a:rPr lang="de-DE" sz="1800" b="1" dirty="0">
                <a:solidFill>
                  <a:schemeClr val="bg1"/>
                </a:solidFill>
                <a:latin typeface="Arial" charset="0"/>
              </a:rPr>
              <a:t>PHONE SPEAKER</a:t>
            </a:r>
          </a:p>
          <a:p>
            <a:pPr marL="0" indent="0">
              <a:buNone/>
            </a:pPr>
            <a:endParaRPr lang="de-DE" sz="1800" dirty="0">
              <a:solidFill>
                <a:srgbClr val="FF0000"/>
              </a:solidFill>
              <a:latin typeface="Arial" charset="0"/>
            </a:endParaRPr>
          </a:p>
        </p:txBody>
      </p:sp>
    </p:spTree>
    <p:extLst>
      <p:ext uri="{BB962C8B-B14F-4D97-AF65-F5344CB8AC3E}">
        <p14:creationId xmlns:p14="http://schemas.microsoft.com/office/powerpoint/2010/main" val="4268059035"/>
      </p:ext>
    </p:extLst>
  </p:cSld>
  <p:clrMapOvr>
    <a:masterClrMapping/>
  </p:clrMapOvr>
  <p:extLst mod="1">
    <p:ext uri="{DCECCB84-F9BA-43D5-87BE-67443E8EF086}">
      <p15:sldGuideLst xmlns:p15="http://schemas.microsoft.com/office/powerpoint/2012/main">
        <p15:guide id="1" orient="horz" pos="709">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04_Text ohne Spin">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a:xfrm>
            <a:off x="900112" y="2194666"/>
            <a:ext cx="7615238" cy="392700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9" name="Foliennummernplatzhalter 8"/>
          <p:cNvSpPr>
            <a:spLocks noGrp="1"/>
          </p:cNvSpPr>
          <p:nvPr>
            <p:ph type="sldNum" sz="quarter" idx="16"/>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82086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ine Spalte Text">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19100" y="1846351"/>
            <a:ext cx="7772400" cy="338284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2" name="Titel 1"/>
          <p:cNvSpPr>
            <a:spLocks noGrp="1"/>
          </p:cNvSpPr>
          <p:nvPr>
            <p:ph type="title"/>
          </p:nvPr>
        </p:nvSpPr>
        <p:spPr>
          <a:xfrm>
            <a:off x="419100" y="1118385"/>
            <a:ext cx="7772400" cy="523949"/>
          </a:xfrm>
        </p:spPr>
        <p:txBody>
          <a:bodyPr/>
          <a:lstStyle>
            <a:lvl1pPr>
              <a:defRPr>
                <a:latin typeface="Arial" panose="020B0604020202020204" pitchFamily="34" charset="0"/>
                <a:cs typeface="Arial" panose="020B0604020202020204" pitchFamily="34" charset="0"/>
              </a:defRPr>
            </a:lvl1pPr>
          </a:lstStyle>
          <a:p>
            <a:r>
              <a:rPr lang="en-GB" noProof="0"/>
              <a:t>Titelmasterformat durch Klicken bearbeiten</a:t>
            </a:r>
          </a:p>
        </p:txBody>
      </p:sp>
      <p:sp>
        <p:nvSpPr>
          <p:cNvPr id="8" name="Foliennummernplatzhalter 7"/>
          <p:cNvSpPr>
            <a:spLocks noGrp="1"/>
          </p:cNvSpPr>
          <p:nvPr>
            <p:ph type="sldNum" sz="quarter" idx="17"/>
          </p:nvPr>
        </p:nvSpPr>
        <p:spPr>
          <a:xfrm>
            <a:off x="7317705" y="6574519"/>
            <a:ext cx="879475" cy="285523"/>
          </a:xfrm>
        </p:spPr>
        <p:txBody>
          <a:bodyPr/>
          <a:lstStyle>
            <a:lvl1pPr>
              <a:defRPr sz="1200">
                <a:latin typeface="Arial" panose="020B0604020202020204" pitchFamily="34" charset="0"/>
                <a:cs typeface="Arial" panose="020B0604020202020204" pitchFamily="34" charset="0"/>
              </a:defRPr>
            </a:lvl1pPr>
          </a:lstStyle>
          <a:p>
            <a:fld id="{5DDDDED7-290D-490E-84A4-0EC6E3B5D60A}" type="slidenum">
              <a:rPr lang="en-GB" smtClean="0">
                <a:solidFill>
                  <a:srgbClr val="FFFFFF"/>
                </a:solidFill>
              </a:rPr>
              <a:pPr/>
              <a:t>‹#›</a:t>
            </a:fld>
            <a:endParaRPr lang="en-GB">
              <a:solidFill>
                <a:srgbClr val="FFFFFF"/>
              </a:solidFill>
            </a:endParaRPr>
          </a:p>
        </p:txBody>
      </p:sp>
      <p:sp>
        <p:nvSpPr>
          <p:cNvPr id="19" name="Textplatzhalter 11"/>
          <p:cNvSpPr>
            <a:spLocks noGrp="1"/>
          </p:cNvSpPr>
          <p:nvPr>
            <p:ph type="body" sz="quarter" idx="14" hasCustomPrompt="1"/>
          </p:nvPr>
        </p:nvSpPr>
        <p:spPr>
          <a:xfrm>
            <a:off x="430212" y="5453388"/>
            <a:ext cx="7761288" cy="744117"/>
          </a:xfrm>
        </p:spPr>
        <p:txBody>
          <a:bodyPr anchor="ctr">
            <a:noAutofit/>
          </a:bodyPr>
          <a:lstStyle>
            <a:lvl1pPr marL="0" indent="0">
              <a:buNone/>
              <a:defRPr sz="1800" i="1">
                <a:latin typeface="Arial" panose="020B0604020202020204" pitchFamily="34" charset="0"/>
                <a:cs typeface="Arial" panose="020B0604020202020204" pitchFamily="34" charset="0"/>
              </a:defRPr>
            </a:lvl1pPr>
          </a:lstStyle>
          <a:p>
            <a:pPr lvl="0"/>
            <a:r>
              <a:rPr lang="en-GB" noProof="0" dirty="0"/>
              <a:t>Spin</a:t>
            </a:r>
          </a:p>
          <a:p>
            <a:pPr lvl="0"/>
            <a:r>
              <a:rPr lang="en-GB" noProof="0" dirty="0"/>
              <a:t>Spin</a:t>
            </a:r>
          </a:p>
        </p:txBody>
      </p:sp>
      <p:sp>
        <p:nvSpPr>
          <p:cNvPr id="20" name="Textplatzhalter 11"/>
          <p:cNvSpPr>
            <a:spLocks noGrp="1"/>
          </p:cNvSpPr>
          <p:nvPr>
            <p:ph type="body" sz="quarter" idx="19" hasCustomPrompt="1"/>
          </p:nvPr>
        </p:nvSpPr>
        <p:spPr>
          <a:xfrm>
            <a:off x="5644132" y="6405575"/>
            <a:ext cx="3464372" cy="134729"/>
          </a:xfrm>
        </p:spPr>
        <p:txBody>
          <a:bodyPr anchor="ctr">
            <a:noAutofit/>
          </a:bodyPr>
          <a:lstStyle>
            <a:lvl1pPr marL="0" indent="0" algn="r">
              <a:buNone/>
              <a:defRPr sz="1200" i="1" baseline="0">
                <a:solidFill>
                  <a:schemeClr val="tx1"/>
                </a:solidFill>
                <a:latin typeface="Arial" panose="020B0604020202020204" pitchFamily="34" charset="0"/>
                <a:cs typeface="Arial" panose="020B0604020202020204" pitchFamily="34" charset="0"/>
              </a:defRPr>
            </a:lvl1pPr>
          </a:lstStyle>
          <a:p>
            <a:pPr lvl="0"/>
            <a:r>
              <a:rPr lang="en-GB" noProof="0" dirty="0"/>
              <a:t>Source: </a:t>
            </a:r>
          </a:p>
        </p:txBody>
      </p:sp>
      <p:sp>
        <p:nvSpPr>
          <p:cNvPr id="7" name="Rechteck 6"/>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2383285773"/>
      </p:ext>
    </p:extLst>
  </p:cSld>
  <p:clrMapOvr>
    <a:masterClrMapping/>
  </p:clrMapOvr>
  <p:extLst mod="1">
    <p:ext uri="{DCECCB84-F9BA-43D5-87BE-67443E8EF086}">
      <p15:sldGuideLst xmlns:p15="http://schemas.microsoft.com/office/powerpoint/2012/main">
        <p15:guide id="1" pos="2880">
          <p15:clr>
            <a:srgbClr val="FBAE40"/>
          </p15:clr>
        </p15:guide>
        <p15:guide id="2" orient="horz" pos="93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Text mit Spin">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900112" y="2194666"/>
            <a:ext cx="7615238" cy="3382849"/>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Titel 1"/>
          <p:cNvSpPr>
            <a:spLocks noGrp="1"/>
          </p:cNvSpPr>
          <p:nvPr>
            <p:ph type="title"/>
          </p:nvPr>
        </p:nvSpPr>
        <p:spPr/>
        <p:txBody>
          <a:bodyPr/>
          <a:lstStyle/>
          <a:p>
            <a:r>
              <a:rPr lang="de-DE" dirty="0"/>
              <a:t>Titelmasterformat durch Klicken bearbeiten</a:t>
            </a:r>
          </a:p>
        </p:txBody>
      </p:sp>
      <p:sp>
        <p:nvSpPr>
          <p:cNvPr id="12" name="Textplatzhalter 11"/>
          <p:cNvSpPr>
            <a:spLocks noGrp="1"/>
          </p:cNvSpPr>
          <p:nvPr>
            <p:ph type="body" sz="quarter" idx="14" hasCustomPrompt="1"/>
          </p:nvPr>
        </p:nvSpPr>
        <p:spPr>
          <a:xfrm>
            <a:off x="900111" y="5754468"/>
            <a:ext cx="7593013" cy="367200"/>
          </a:xfrm>
        </p:spPr>
        <p:txBody>
          <a:bodyPr anchor="ctr">
            <a:noAutofit/>
          </a:bodyPr>
          <a:lstStyle>
            <a:lvl1pPr marL="0" indent="0">
              <a:buNone/>
              <a:defRPr sz="1800" i="1">
                <a:latin typeface="+mj-lt"/>
              </a:defRPr>
            </a:lvl1pPr>
          </a:lstStyle>
          <a:p>
            <a:pPr lvl="0"/>
            <a:r>
              <a:rPr lang="de-DE" dirty="0"/>
              <a:t>Spin</a:t>
            </a:r>
          </a:p>
        </p:txBody>
      </p:sp>
      <p:sp>
        <p:nvSpPr>
          <p:cNvPr id="8" name="Foliennummernplatzhalter 7"/>
          <p:cNvSpPr>
            <a:spLocks noGrp="1"/>
          </p:cNvSpPr>
          <p:nvPr>
            <p:ph type="sldNum" sz="quarter" idx="17"/>
          </p:nvPr>
        </p:nvSpPr>
        <p:spPr/>
        <p:txBody>
          <a:bodyPr/>
          <a:lstStyle>
            <a:lvl1pPr>
              <a:defRPr sz="900">
                <a:solidFill>
                  <a:schemeClr val="bg1"/>
                </a:solidFill>
              </a:defRPr>
            </a:lvl1pPr>
          </a:lstStyle>
          <a:p>
            <a:fld id="{5DDDDED7-290D-490E-84A4-0EC6E3B5D60A}" type="slidenum">
              <a:rPr lang="de-DE" smtClean="0">
                <a:solidFill>
                  <a:srgbClr val="FFFFFF"/>
                </a:solidFill>
              </a:rPr>
              <a:pPr/>
              <a:t>‹#›</a:t>
            </a:fld>
            <a:endParaRPr lang="de-DE" dirty="0">
              <a:solidFill>
                <a:srgbClr val="FFFFFF"/>
              </a:solidFill>
            </a:endParaRPr>
          </a:p>
        </p:txBody>
      </p:sp>
    </p:spTree>
    <p:extLst>
      <p:ext uri="{BB962C8B-B14F-4D97-AF65-F5344CB8AC3E}">
        <p14:creationId xmlns:p14="http://schemas.microsoft.com/office/powerpoint/2010/main" val="143216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5.png"/><Relationship Id="rId5" Type="http://schemas.openxmlformats.org/officeDocument/2006/relationships/slideLayout" Target="../slideLayouts/slideLayout39.xml"/><Relationship Id="rId10"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descr="Horizontal dünn"/>
          <p:cNvSpPr>
            <a:spLocks noChangeArrowheads="1"/>
          </p:cNvSpPr>
          <p:nvPr/>
        </p:nvSpPr>
        <p:spPr bwMode="auto">
          <a:xfrm>
            <a:off x="3771900" y="0"/>
            <a:ext cx="5372100" cy="9906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40" name="Picture 16" descr="C:\Dokumente und Einstellungen\jens.stuhr\Desktop\AA\header.jpg"/>
          <p:cNvPicPr>
            <a:picLocks noChangeAspect="1" noChangeArrowheads="1"/>
          </p:cNvPicPr>
          <p:nvPr/>
        </p:nvPicPr>
        <p:blipFill>
          <a:blip r:embed="rId21"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7" descr="Horizontal dünn"/>
          <p:cNvSpPr>
            <a:spLocks noChangeArrowheads="1"/>
          </p:cNvSpPr>
          <p:nvPr/>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419100" y="1134713"/>
            <a:ext cx="7772400" cy="52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p:cNvSpPr>
            <a:spLocks noGrp="1" noChangeArrowheads="1"/>
          </p:cNvSpPr>
          <p:nvPr>
            <p:ph type="body" idx="1"/>
          </p:nvPr>
        </p:nvSpPr>
        <p:spPr bwMode="auto">
          <a:xfrm>
            <a:off x="419100" y="2374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6"/>
          <p:cNvSpPr>
            <a:spLocks noGrp="1" noChangeArrowheads="1"/>
          </p:cNvSpPr>
          <p:nvPr>
            <p:ph type="sldNum" sz="quarter" idx="4"/>
          </p:nvPr>
        </p:nvSpPr>
        <p:spPr bwMode="white">
          <a:xfrm>
            <a:off x="6705600" y="6400800"/>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200" b="1">
                <a:solidFill>
                  <a:schemeClr val="bg1"/>
                </a:solidFill>
                <a:latin typeface="+mn-lt"/>
              </a:defRPr>
            </a:lvl1pPr>
          </a:lstStyle>
          <a:p>
            <a:fld id="{D97E56A5-80BE-4372-92AF-82C1C76E2CFA}" type="slidenum">
              <a:rPr lang="de-DE"/>
              <a:pPr/>
              <a:t>‹#›</a:t>
            </a:fld>
            <a:endParaRPr lang="de-DE"/>
          </a:p>
        </p:txBody>
      </p:sp>
      <p:pic>
        <p:nvPicPr>
          <p:cNvPr id="9" name="Picture 1"/>
          <p:cNvPicPr>
            <a:picLocks noChangeAspect="1" noChangeArrowheads="1"/>
          </p:cNvPicPr>
          <p:nvPr userDrawn="1"/>
        </p:nvPicPr>
        <p:blipFill>
          <a:blip r:embed="rId22" cstate="print">
            <a:extLst>
              <a:ext uri="{28A0092B-C50C-407E-A947-70E740481C1C}">
                <a14:useLocalDpi xmlns:a14="http://schemas.microsoft.com/office/drawing/2010/main" val="0"/>
              </a:ext>
            </a:extLst>
          </a:blip>
          <a:stretch>
            <a:fillRect/>
          </a:stretch>
        </p:blipFill>
        <p:spPr bwMode="auto">
          <a:xfrm>
            <a:off x="406696" y="116632"/>
            <a:ext cx="1573016" cy="878780"/>
          </a:xfrm>
          <a:prstGeom prst="rect">
            <a:avLst/>
          </a:prstGeom>
          <a:noFill/>
          <a:ln>
            <a:noFill/>
          </a:ln>
        </p:spPr>
      </p:pic>
      <p:pic>
        <p:nvPicPr>
          <p:cNvPr id="10" name="Grafik 9"/>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739" r:id="rId3"/>
    <p:sldLayoutId id="2147483803" r:id="rId4"/>
    <p:sldLayoutId id="2147483806" r:id="rId5"/>
    <p:sldLayoutId id="2147483811" r:id="rId6"/>
    <p:sldLayoutId id="2147483818" r:id="rId7"/>
    <p:sldLayoutId id="2147483824" r:id="rId8"/>
    <p:sldLayoutId id="2147483836" r:id="rId9"/>
    <p:sldLayoutId id="2147483840" r:id="rId10"/>
    <p:sldLayoutId id="2147483852" r:id="rId11"/>
    <p:sldLayoutId id="2147483854" r:id="rId12"/>
    <p:sldLayoutId id="2147483755" r:id="rId13"/>
    <p:sldLayoutId id="2147483756" r:id="rId14"/>
    <p:sldLayoutId id="2147483760" r:id="rId15"/>
    <p:sldLayoutId id="2147483761" r:id="rId16"/>
    <p:sldLayoutId id="2147483762" r:id="rId17"/>
    <p:sldLayoutId id="2147483889" r:id="rId18"/>
    <p:sldLayoutId id="2147483939" r:id="rId19"/>
  </p:sldLayoutIdLst>
  <p:hf hdr="0"/>
  <p:txStyles>
    <p:title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Verdana" pitchFamily="34" charset="0"/>
        </a:defRPr>
      </a:lvl2pPr>
      <a:lvl3pPr algn="l" rtl="0" eaLnBrk="1" fontAlgn="base" hangingPunct="1">
        <a:spcBef>
          <a:spcPct val="0"/>
        </a:spcBef>
        <a:spcAft>
          <a:spcPct val="0"/>
        </a:spcAft>
        <a:defRPr sz="2200" b="1">
          <a:solidFill>
            <a:schemeClr val="tx1"/>
          </a:solidFill>
          <a:latin typeface="Verdana" pitchFamily="34" charset="0"/>
        </a:defRPr>
      </a:lvl3pPr>
      <a:lvl4pPr algn="l" rtl="0" eaLnBrk="1" fontAlgn="base" hangingPunct="1">
        <a:spcBef>
          <a:spcPct val="0"/>
        </a:spcBef>
        <a:spcAft>
          <a:spcPct val="0"/>
        </a:spcAft>
        <a:defRPr sz="2200" b="1">
          <a:solidFill>
            <a:schemeClr val="tx1"/>
          </a:solidFill>
          <a:latin typeface="Verdana" pitchFamily="34" charset="0"/>
        </a:defRPr>
      </a:lvl4pPr>
      <a:lvl5pPr algn="l" rtl="0" eaLnBrk="1" fontAlgn="base" hangingPunct="1">
        <a:spcBef>
          <a:spcPct val="0"/>
        </a:spcBef>
        <a:spcAft>
          <a:spcPct val="0"/>
        </a:spcAft>
        <a:defRPr sz="2200" b="1">
          <a:solidFill>
            <a:schemeClr val="tx1"/>
          </a:solidFill>
          <a:latin typeface="Verdana" pitchFamily="34" charset="0"/>
        </a:defRPr>
      </a:lvl5pPr>
      <a:lvl6pPr marL="457200" algn="l" rtl="0" eaLnBrk="1" fontAlgn="base" hangingPunct="1">
        <a:spcBef>
          <a:spcPct val="0"/>
        </a:spcBef>
        <a:spcAft>
          <a:spcPct val="0"/>
        </a:spcAft>
        <a:defRPr sz="2200" b="1">
          <a:solidFill>
            <a:schemeClr val="tx1"/>
          </a:solidFill>
          <a:latin typeface="Verdana" pitchFamily="34" charset="0"/>
        </a:defRPr>
      </a:lvl6pPr>
      <a:lvl7pPr marL="914400" algn="l" rtl="0" eaLnBrk="1" fontAlgn="base" hangingPunct="1">
        <a:spcBef>
          <a:spcPct val="0"/>
        </a:spcBef>
        <a:spcAft>
          <a:spcPct val="0"/>
        </a:spcAft>
        <a:defRPr sz="2200" b="1">
          <a:solidFill>
            <a:schemeClr val="tx1"/>
          </a:solidFill>
          <a:latin typeface="Verdana" pitchFamily="34" charset="0"/>
        </a:defRPr>
      </a:lvl7pPr>
      <a:lvl8pPr marL="1371600" algn="l" rtl="0" eaLnBrk="1" fontAlgn="base" hangingPunct="1">
        <a:spcBef>
          <a:spcPct val="0"/>
        </a:spcBef>
        <a:spcAft>
          <a:spcPct val="0"/>
        </a:spcAft>
        <a:defRPr sz="2200" b="1">
          <a:solidFill>
            <a:schemeClr val="tx1"/>
          </a:solidFill>
          <a:latin typeface="Verdana" pitchFamily="34" charset="0"/>
        </a:defRPr>
      </a:lvl8pPr>
      <a:lvl9pPr marL="1828800" algn="l" rtl="0" eaLnBrk="1" fontAlgn="base" hangingPunct="1">
        <a:spcBef>
          <a:spcPct val="0"/>
        </a:spcBef>
        <a:spcAft>
          <a:spcPct val="0"/>
        </a:spcAft>
        <a:defRPr sz="2200" b="1">
          <a:solidFill>
            <a:schemeClr val="tx1"/>
          </a:solidFill>
          <a:latin typeface="Verdana" pitchFamily="34" charset="0"/>
        </a:defRPr>
      </a:lvl9pPr>
    </p:titleStyle>
    <p:bodyStyle>
      <a:lvl1pPr marL="342900" indent="-342900" algn="l" rtl="0" eaLnBrk="1" fontAlgn="base" hangingPunct="1">
        <a:spcBef>
          <a:spcPct val="20000"/>
        </a:spcBef>
        <a:spcAft>
          <a:spcPct val="0"/>
        </a:spcAft>
        <a:buBlip>
          <a:blip r:embed="rId24"/>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24"/>
        </a:buBlip>
        <a:defRPr>
          <a:solidFill>
            <a:schemeClr val="tx1"/>
          </a:solidFill>
          <a:latin typeface="+mn-lt"/>
        </a:defRPr>
      </a:lvl2pPr>
      <a:lvl3pPr marL="1143000" indent="-228600" algn="l" rtl="0" eaLnBrk="1" fontAlgn="base" hangingPunct="1">
        <a:spcBef>
          <a:spcPct val="20000"/>
        </a:spcBef>
        <a:spcAft>
          <a:spcPct val="0"/>
        </a:spcAft>
        <a:buSzPct val="85000"/>
        <a:buBlip>
          <a:blip r:embed="rId24"/>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24"/>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24"/>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24"/>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24"/>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24"/>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24"/>
        </a:buBlip>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descr="Horizontal dünn"/>
          <p:cNvSpPr>
            <a:spLocks noChangeArrowheads="1"/>
          </p:cNvSpPr>
          <p:nvPr/>
        </p:nvSpPr>
        <p:spPr bwMode="auto">
          <a:xfrm>
            <a:off x="3771900" y="0"/>
            <a:ext cx="5372100" cy="9906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pic>
        <p:nvPicPr>
          <p:cNvPr id="1040" name="Picture 16" descr="C:\Dokumente und Einstellungen\jens.stuhr\Desktop\AA\header.jpg"/>
          <p:cNvPicPr>
            <a:picLocks noChangeAspect="1" noChangeArrowheads="1"/>
          </p:cNvPicPr>
          <p:nvPr/>
        </p:nvPicPr>
        <p:blipFill>
          <a:blip r:embed="rId17"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7" descr="Horizontal dünn"/>
          <p:cNvSpPr>
            <a:spLocks noChangeArrowheads="1"/>
          </p:cNvSpPr>
          <p:nvPr/>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prstClr val="black"/>
              </a:solidFill>
            </a:endParaRPr>
          </a:p>
        </p:txBody>
      </p:sp>
      <p:sp>
        <p:nvSpPr>
          <p:cNvPr id="1026" name="Rectangle 2"/>
          <p:cNvSpPr>
            <a:spLocks noGrp="1" noChangeArrowheads="1"/>
          </p:cNvSpPr>
          <p:nvPr>
            <p:ph type="title"/>
          </p:nvPr>
        </p:nvSpPr>
        <p:spPr bwMode="auto">
          <a:xfrm>
            <a:off x="419100" y="1134713"/>
            <a:ext cx="7772400" cy="52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
        <p:nvSpPr>
          <p:cNvPr id="1027" name="Rectangle 3"/>
          <p:cNvSpPr>
            <a:spLocks noGrp="1" noChangeArrowheads="1"/>
          </p:cNvSpPr>
          <p:nvPr>
            <p:ph type="body" idx="1"/>
          </p:nvPr>
        </p:nvSpPr>
        <p:spPr bwMode="auto">
          <a:xfrm>
            <a:off x="419100" y="2374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6"/>
          <p:cNvSpPr>
            <a:spLocks noGrp="1" noChangeArrowheads="1"/>
          </p:cNvSpPr>
          <p:nvPr>
            <p:ph type="sldNum" sz="quarter" idx="4"/>
          </p:nvPr>
        </p:nvSpPr>
        <p:spPr bwMode="white">
          <a:xfrm>
            <a:off x="6705600" y="6400800"/>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200" b="1">
                <a:solidFill>
                  <a:schemeClr val="bg1"/>
                </a:solidFill>
                <a:latin typeface="+mn-lt"/>
              </a:defRPr>
            </a:lvl1pPr>
          </a:lstStyle>
          <a:p>
            <a:fld id="{D97E56A5-80BE-4372-92AF-82C1C76E2CFA}" type="slidenum">
              <a:rPr lang="de-DE">
                <a:solidFill>
                  <a:srgbClr val="FFFFFF"/>
                </a:solidFill>
              </a:rPr>
              <a:pPr/>
              <a:t>‹#›</a:t>
            </a:fld>
            <a:endParaRPr lang="de-DE">
              <a:solidFill>
                <a:srgbClr val="FFFFFF"/>
              </a:solidFill>
            </a:endParaRPr>
          </a:p>
        </p:txBody>
      </p:sp>
      <p:pic>
        <p:nvPicPr>
          <p:cNvPr id="9" name="Picture 1"/>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406696" y="116632"/>
            <a:ext cx="1573016" cy="878780"/>
          </a:xfrm>
          <a:prstGeom prst="rect">
            <a:avLst/>
          </a:prstGeom>
          <a:noFill/>
          <a:ln>
            <a:noFill/>
          </a:ln>
        </p:spPr>
      </p:pic>
      <p:pic>
        <p:nvPicPr>
          <p:cNvPr id="10" name="Grafik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348096172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Lst>
  <p:hf hdr="0"/>
  <p:txStyles>
    <p:titleStyle>
      <a:lvl1pPr algn="l" rtl="0" eaLnBrk="1" fontAlgn="base" hangingPunct="1">
        <a:spcBef>
          <a:spcPct val="0"/>
        </a:spcBef>
        <a:spcAft>
          <a:spcPct val="0"/>
        </a:spcAft>
        <a:defRPr sz="2200" b="1">
          <a:solidFill>
            <a:schemeClr val="tx1"/>
          </a:solidFill>
          <a:latin typeface="+mj-lt"/>
          <a:ea typeface="+mj-ea"/>
          <a:cs typeface="+mj-cs"/>
        </a:defRPr>
      </a:lvl1pPr>
      <a:lvl2pPr algn="l" rtl="0" eaLnBrk="1" fontAlgn="base" hangingPunct="1">
        <a:spcBef>
          <a:spcPct val="0"/>
        </a:spcBef>
        <a:spcAft>
          <a:spcPct val="0"/>
        </a:spcAft>
        <a:defRPr sz="2200" b="1">
          <a:solidFill>
            <a:schemeClr val="tx1"/>
          </a:solidFill>
          <a:latin typeface="Verdana" pitchFamily="34" charset="0"/>
        </a:defRPr>
      </a:lvl2pPr>
      <a:lvl3pPr algn="l" rtl="0" eaLnBrk="1" fontAlgn="base" hangingPunct="1">
        <a:spcBef>
          <a:spcPct val="0"/>
        </a:spcBef>
        <a:spcAft>
          <a:spcPct val="0"/>
        </a:spcAft>
        <a:defRPr sz="2200" b="1">
          <a:solidFill>
            <a:schemeClr val="tx1"/>
          </a:solidFill>
          <a:latin typeface="Verdana" pitchFamily="34" charset="0"/>
        </a:defRPr>
      </a:lvl3pPr>
      <a:lvl4pPr algn="l" rtl="0" eaLnBrk="1" fontAlgn="base" hangingPunct="1">
        <a:spcBef>
          <a:spcPct val="0"/>
        </a:spcBef>
        <a:spcAft>
          <a:spcPct val="0"/>
        </a:spcAft>
        <a:defRPr sz="2200" b="1">
          <a:solidFill>
            <a:schemeClr val="tx1"/>
          </a:solidFill>
          <a:latin typeface="Verdana" pitchFamily="34" charset="0"/>
        </a:defRPr>
      </a:lvl4pPr>
      <a:lvl5pPr algn="l" rtl="0" eaLnBrk="1" fontAlgn="base" hangingPunct="1">
        <a:spcBef>
          <a:spcPct val="0"/>
        </a:spcBef>
        <a:spcAft>
          <a:spcPct val="0"/>
        </a:spcAft>
        <a:defRPr sz="2200" b="1">
          <a:solidFill>
            <a:schemeClr val="tx1"/>
          </a:solidFill>
          <a:latin typeface="Verdana" pitchFamily="34" charset="0"/>
        </a:defRPr>
      </a:lvl5pPr>
      <a:lvl6pPr marL="457200" algn="l" rtl="0" eaLnBrk="1" fontAlgn="base" hangingPunct="1">
        <a:spcBef>
          <a:spcPct val="0"/>
        </a:spcBef>
        <a:spcAft>
          <a:spcPct val="0"/>
        </a:spcAft>
        <a:defRPr sz="2200" b="1">
          <a:solidFill>
            <a:schemeClr val="tx1"/>
          </a:solidFill>
          <a:latin typeface="Verdana" pitchFamily="34" charset="0"/>
        </a:defRPr>
      </a:lvl6pPr>
      <a:lvl7pPr marL="914400" algn="l" rtl="0" eaLnBrk="1" fontAlgn="base" hangingPunct="1">
        <a:spcBef>
          <a:spcPct val="0"/>
        </a:spcBef>
        <a:spcAft>
          <a:spcPct val="0"/>
        </a:spcAft>
        <a:defRPr sz="2200" b="1">
          <a:solidFill>
            <a:schemeClr val="tx1"/>
          </a:solidFill>
          <a:latin typeface="Verdana" pitchFamily="34" charset="0"/>
        </a:defRPr>
      </a:lvl7pPr>
      <a:lvl8pPr marL="1371600" algn="l" rtl="0" eaLnBrk="1" fontAlgn="base" hangingPunct="1">
        <a:spcBef>
          <a:spcPct val="0"/>
        </a:spcBef>
        <a:spcAft>
          <a:spcPct val="0"/>
        </a:spcAft>
        <a:defRPr sz="2200" b="1">
          <a:solidFill>
            <a:schemeClr val="tx1"/>
          </a:solidFill>
          <a:latin typeface="Verdana" pitchFamily="34" charset="0"/>
        </a:defRPr>
      </a:lvl8pPr>
      <a:lvl9pPr marL="1828800" algn="l" rtl="0" eaLnBrk="1" fontAlgn="base" hangingPunct="1">
        <a:spcBef>
          <a:spcPct val="0"/>
        </a:spcBef>
        <a:spcAft>
          <a:spcPct val="0"/>
        </a:spcAft>
        <a:defRPr sz="2200" b="1">
          <a:solidFill>
            <a:schemeClr val="tx1"/>
          </a:solidFill>
          <a:latin typeface="Verdana" pitchFamily="34" charset="0"/>
        </a:defRPr>
      </a:lvl9pPr>
    </p:titleStyle>
    <p:bodyStyle>
      <a:lvl1pPr marL="342900" indent="-342900" algn="l" rtl="0" eaLnBrk="1" fontAlgn="base" hangingPunct="1">
        <a:spcBef>
          <a:spcPct val="20000"/>
        </a:spcBef>
        <a:spcAft>
          <a:spcPct val="0"/>
        </a:spcAft>
        <a:buBlip>
          <a:blip r:embed="rId20"/>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20"/>
        </a:buBlip>
        <a:defRPr>
          <a:solidFill>
            <a:schemeClr val="tx1"/>
          </a:solidFill>
          <a:latin typeface="+mn-lt"/>
        </a:defRPr>
      </a:lvl2pPr>
      <a:lvl3pPr marL="1143000" indent="-228600" algn="l" rtl="0" eaLnBrk="1" fontAlgn="base" hangingPunct="1">
        <a:spcBef>
          <a:spcPct val="20000"/>
        </a:spcBef>
        <a:spcAft>
          <a:spcPct val="0"/>
        </a:spcAft>
        <a:buSzPct val="85000"/>
        <a:buBlip>
          <a:blip r:embed="rId20"/>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20"/>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20"/>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20"/>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20"/>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20"/>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20"/>
        </a:buBlip>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7" descr="Horizontal dünn"/>
          <p:cNvSpPr>
            <a:spLocks noChangeArrowheads="1"/>
          </p:cNvSpPr>
          <p:nvPr userDrawn="1"/>
        </p:nvSpPr>
        <p:spPr bwMode="auto">
          <a:xfrm>
            <a:off x="0" y="6567488"/>
            <a:ext cx="9144000" cy="3048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latin typeface="Arial" panose="020B0604020202020204" pitchFamily="34" charset="0"/>
              <a:cs typeface="Arial" panose="020B0604020202020204" pitchFamily="34" charset="0"/>
            </a:endParaRPr>
          </a:p>
        </p:txBody>
      </p:sp>
      <p:sp>
        <p:nvSpPr>
          <p:cNvPr id="1039" name="Rectangle 15" descr="Horizontal dünn"/>
          <p:cNvSpPr>
            <a:spLocks noChangeArrowheads="1"/>
          </p:cNvSpPr>
          <p:nvPr/>
        </p:nvSpPr>
        <p:spPr bwMode="auto">
          <a:xfrm>
            <a:off x="2057400" y="0"/>
            <a:ext cx="7086600" cy="990600"/>
          </a:xfrm>
          <a:prstGeom prst="rect">
            <a:avLst/>
          </a:prstGeom>
          <a:pattFill prst="narHorz">
            <a:fgClr>
              <a:srgbClr val="386098"/>
            </a:fgClr>
            <a:bgClr>
              <a:srgbClr val="80A6D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noProof="0">
              <a:latin typeface="Arial" panose="020B0604020202020204" pitchFamily="34" charset="0"/>
              <a:cs typeface="Arial" panose="020B0604020202020204" pitchFamily="34" charset="0"/>
            </a:endParaRPr>
          </a:p>
        </p:txBody>
      </p:sp>
      <p:pic>
        <p:nvPicPr>
          <p:cNvPr id="1040" name="Picture 16" descr="C:\Dokumente und Einstellungen\jens.stuhr\Desktop\AA\header.jpg"/>
          <p:cNvPicPr>
            <a:picLocks noChangeAspect="1" noChangeArrowheads="1"/>
          </p:cNvPicPr>
          <p:nvPr/>
        </p:nvPicPr>
        <p:blipFill>
          <a:blip r:embed="rId10" cstate="print">
            <a:extLst>
              <a:ext uri="{28A0092B-C50C-407E-A947-70E740481C1C}">
                <a14:useLocalDpi xmlns:a14="http://schemas.microsoft.com/office/drawing/2010/main" val="0"/>
              </a:ext>
            </a:extLst>
          </a:blip>
          <a:srcRect r="705"/>
          <a:stretch>
            <a:fillRect/>
          </a:stretch>
        </p:blipFill>
        <p:spPr bwMode="auto">
          <a:xfrm>
            <a:off x="3771900" y="327025"/>
            <a:ext cx="5372100" cy="6635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19100" y="1134713"/>
            <a:ext cx="7772400" cy="52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noProof="0" dirty="0" err="1"/>
              <a:t>Klicken</a:t>
            </a:r>
            <a:r>
              <a:rPr lang="en-GB" noProof="0" dirty="0"/>
              <a:t> </a:t>
            </a:r>
            <a:r>
              <a:rPr lang="en-GB" noProof="0" dirty="0" err="1"/>
              <a:t>Sie</a:t>
            </a:r>
            <a:r>
              <a:rPr lang="en-GB" noProof="0" dirty="0"/>
              <a:t>, um das </a:t>
            </a:r>
            <a:r>
              <a:rPr lang="en-GB" noProof="0" dirty="0" err="1"/>
              <a:t>Titelformat</a:t>
            </a:r>
            <a:r>
              <a:rPr lang="en-GB" noProof="0" dirty="0"/>
              <a:t> </a:t>
            </a:r>
            <a:r>
              <a:rPr lang="en-GB" noProof="0" dirty="0" err="1"/>
              <a:t>zu</a:t>
            </a:r>
            <a:r>
              <a:rPr lang="en-GB" noProof="0" dirty="0"/>
              <a:t> </a:t>
            </a:r>
            <a:r>
              <a:rPr lang="en-GB" noProof="0" dirty="0" err="1"/>
              <a:t>bearbeiten</a:t>
            </a:r>
            <a:endParaRPr lang="en-GB" noProof="0" dirty="0"/>
          </a:p>
        </p:txBody>
      </p:sp>
      <p:sp>
        <p:nvSpPr>
          <p:cNvPr id="1027" name="Rectangle 3"/>
          <p:cNvSpPr>
            <a:spLocks noGrp="1" noChangeArrowheads="1"/>
          </p:cNvSpPr>
          <p:nvPr>
            <p:ph type="body" idx="1"/>
          </p:nvPr>
        </p:nvSpPr>
        <p:spPr bwMode="auto">
          <a:xfrm>
            <a:off x="419100" y="23749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err="1"/>
              <a:t>Klicken</a:t>
            </a:r>
            <a:r>
              <a:rPr lang="en-GB" noProof="0" dirty="0"/>
              <a:t> </a:t>
            </a:r>
            <a:r>
              <a:rPr lang="en-GB" noProof="0" dirty="0" err="1"/>
              <a:t>Sie</a:t>
            </a:r>
            <a:r>
              <a:rPr lang="en-GB" noProof="0" dirty="0"/>
              <a:t>, um die </a:t>
            </a:r>
            <a:r>
              <a:rPr lang="en-GB" noProof="0" dirty="0" err="1"/>
              <a:t>Formate</a:t>
            </a:r>
            <a:r>
              <a:rPr lang="en-GB" noProof="0" dirty="0"/>
              <a:t> des </a:t>
            </a:r>
            <a:r>
              <a:rPr lang="en-GB" noProof="0" dirty="0" err="1"/>
              <a:t>Vorlagentextes</a:t>
            </a:r>
            <a:r>
              <a:rPr lang="en-GB" noProof="0" dirty="0"/>
              <a:t> </a:t>
            </a:r>
            <a:r>
              <a:rPr lang="en-GB" noProof="0" dirty="0" err="1"/>
              <a:t>zu</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030" name="Rectangle 6"/>
          <p:cNvSpPr>
            <a:spLocks noGrp="1" noChangeArrowheads="1"/>
          </p:cNvSpPr>
          <p:nvPr>
            <p:ph type="sldNum" sz="quarter" idx="4"/>
          </p:nvPr>
        </p:nvSpPr>
        <p:spPr bwMode="white">
          <a:xfrm>
            <a:off x="7312025" y="6489700"/>
            <a:ext cx="879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200" b="1">
                <a:solidFill>
                  <a:schemeClr val="bg1"/>
                </a:solidFill>
                <a:latin typeface="Arial" panose="020B0604020202020204" pitchFamily="34" charset="0"/>
                <a:cs typeface="Arial" panose="020B0604020202020204" pitchFamily="34" charset="0"/>
              </a:defRPr>
            </a:lvl1pPr>
          </a:lstStyle>
          <a:p>
            <a:fld id="{D97E56A5-80BE-4372-92AF-82C1C76E2CFA}" type="slidenum">
              <a:rPr lang="en-GB" smtClean="0"/>
              <a:pPr/>
              <a:t>‹#›</a:t>
            </a:fld>
            <a:endParaRPr lang="en-GB"/>
          </a:p>
        </p:txBody>
      </p:sp>
      <p:sp>
        <p:nvSpPr>
          <p:cNvPr id="10" name="Rechteck 9"/>
          <p:cNvSpPr/>
          <p:nvPr userDrawn="1"/>
        </p:nvSpPr>
        <p:spPr>
          <a:xfrm>
            <a:off x="2051720" y="0"/>
            <a:ext cx="1721290" cy="99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406696" y="116632"/>
            <a:ext cx="1573016" cy="792088"/>
          </a:xfrm>
          <a:prstGeom prst="rect">
            <a:avLst/>
          </a:prstGeom>
          <a:noFill/>
          <a:ln>
            <a:noFill/>
          </a:ln>
        </p:spPr>
      </p:pic>
      <p:pic>
        <p:nvPicPr>
          <p:cNvPr id="13" name="Grafik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09" y="188318"/>
            <a:ext cx="1433594" cy="588276"/>
          </a:xfrm>
          <a:prstGeom prst="rect">
            <a:avLst/>
          </a:prstGeom>
        </p:spPr>
      </p:pic>
    </p:spTree>
    <p:extLst>
      <p:ext uri="{BB962C8B-B14F-4D97-AF65-F5344CB8AC3E}">
        <p14:creationId xmlns:p14="http://schemas.microsoft.com/office/powerpoint/2010/main" val="333108487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8" r:id="rId8"/>
  </p:sldLayoutIdLst>
  <p:hf hdr="0"/>
  <p:txStyles>
    <p:titleStyle>
      <a:lvl1pPr algn="l" rtl="0" eaLnBrk="1" fontAlgn="base" hangingPunct="1">
        <a:spcBef>
          <a:spcPct val="0"/>
        </a:spcBef>
        <a:spcAft>
          <a:spcPct val="0"/>
        </a:spcAft>
        <a:defRPr sz="2200" b="1">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200" b="1">
          <a:solidFill>
            <a:schemeClr val="tx1"/>
          </a:solidFill>
          <a:latin typeface="Verdana" pitchFamily="34" charset="0"/>
        </a:defRPr>
      </a:lvl2pPr>
      <a:lvl3pPr algn="l" rtl="0" eaLnBrk="1" fontAlgn="base" hangingPunct="1">
        <a:spcBef>
          <a:spcPct val="0"/>
        </a:spcBef>
        <a:spcAft>
          <a:spcPct val="0"/>
        </a:spcAft>
        <a:defRPr sz="2200" b="1">
          <a:solidFill>
            <a:schemeClr val="tx1"/>
          </a:solidFill>
          <a:latin typeface="Verdana" pitchFamily="34" charset="0"/>
        </a:defRPr>
      </a:lvl3pPr>
      <a:lvl4pPr algn="l" rtl="0" eaLnBrk="1" fontAlgn="base" hangingPunct="1">
        <a:spcBef>
          <a:spcPct val="0"/>
        </a:spcBef>
        <a:spcAft>
          <a:spcPct val="0"/>
        </a:spcAft>
        <a:defRPr sz="2200" b="1">
          <a:solidFill>
            <a:schemeClr val="tx1"/>
          </a:solidFill>
          <a:latin typeface="Verdana" pitchFamily="34" charset="0"/>
        </a:defRPr>
      </a:lvl4pPr>
      <a:lvl5pPr algn="l" rtl="0" eaLnBrk="1" fontAlgn="base" hangingPunct="1">
        <a:spcBef>
          <a:spcPct val="0"/>
        </a:spcBef>
        <a:spcAft>
          <a:spcPct val="0"/>
        </a:spcAft>
        <a:defRPr sz="2200" b="1">
          <a:solidFill>
            <a:schemeClr val="tx1"/>
          </a:solidFill>
          <a:latin typeface="Verdana" pitchFamily="34" charset="0"/>
        </a:defRPr>
      </a:lvl5pPr>
      <a:lvl6pPr marL="457200" algn="l" rtl="0" eaLnBrk="1" fontAlgn="base" hangingPunct="1">
        <a:spcBef>
          <a:spcPct val="0"/>
        </a:spcBef>
        <a:spcAft>
          <a:spcPct val="0"/>
        </a:spcAft>
        <a:defRPr sz="2200" b="1">
          <a:solidFill>
            <a:schemeClr val="tx1"/>
          </a:solidFill>
          <a:latin typeface="Verdana" pitchFamily="34" charset="0"/>
        </a:defRPr>
      </a:lvl6pPr>
      <a:lvl7pPr marL="914400" algn="l" rtl="0" eaLnBrk="1" fontAlgn="base" hangingPunct="1">
        <a:spcBef>
          <a:spcPct val="0"/>
        </a:spcBef>
        <a:spcAft>
          <a:spcPct val="0"/>
        </a:spcAft>
        <a:defRPr sz="2200" b="1">
          <a:solidFill>
            <a:schemeClr val="tx1"/>
          </a:solidFill>
          <a:latin typeface="Verdana" pitchFamily="34" charset="0"/>
        </a:defRPr>
      </a:lvl7pPr>
      <a:lvl8pPr marL="1371600" algn="l" rtl="0" eaLnBrk="1" fontAlgn="base" hangingPunct="1">
        <a:spcBef>
          <a:spcPct val="0"/>
        </a:spcBef>
        <a:spcAft>
          <a:spcPct val="0"/>
        </a:spcAft>
        <a:defRPr sz="2200" b="1">
          <a:solidFill>
            <a:schemeClr val="tx1"/>
          </a:solidFill>
          <a:latin typeface="Verdana" pitchFamily="34" charset="0"/>
        </a:defRPr>
      </a:lvl8pPr>
      <a:lvl9pPr marL="1828800" algn="l" rtl="0" eaLnBrk="1" fontAlgn="base" hangingPunct="1">
        <a:spcBef>
          <a:spcPct val="0"/>
        </a:spcBef>
        <a:spcAft>
          <a:spcPct val="0"/>
        </a:spcAft>
        <a:defRPr sz="2200" b="1">
          <a:solidFill>
            <a:schemeClr val="tx1"/>
          </a:solidFill>
          <a:latin typeface="Verdana" pitchFamily="34" charset="0"/>
        </a:defRPr>
      </a:lvl9pPr>
    </p:titleStyle>
    <p:bodyStyle>
      <a:lvl1pPr marL="342900" indent="-342900" algn="l" rtl="0" eaLnBrk="1" fontAlgn="base" hangingPunct="1">
        <a:spcBef>
          <a:spcPct val="20000"/>
        </a:spcBef>
        <a:spcAft>
          <a:spcPct val="0"/>
        </a:spcAft>
        <a:buBlip>
          <a:blip r:embed="rId13"/>
        </a:buBlip>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SzPct val="90000"/>
        <a:buBlip>
          <a:blip r:embed="rId13"/>
        </a:buBlip>
        <a:defRPr>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SzPct val="85000"/>
        <a:buBlip>
          <a:blip r:embed="rId13"/>
        </a:buBlip>
        <a:defRPr sz="16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SzPct val="85000"/>
        <a:buBlip>
          <a:blip r:embed="rId13"/>
        </a:buBlip>
        <a:defRPr sz="16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SzPct val="85000"/>
        <a:buBlip>
          <a:blip r:embed="rId13"/>
        </a:buBlip>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SzPct val="85000"/>
        <a:buBlip>
          <a:blip r:embed="rId13"/>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13"/>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13"/>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13"/>
        </a:buBlip>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usievich@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19.png"/><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20.gi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4.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17.gif"/></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8"/>
          <p:cNvSpPr>
            <a:spLocks noGrp="1" noChangeArrowheads="1"/>
          </p:cNvSpPr>
          <p:nvPr>
            <p:ph type="ctrTitle"/>
          </p:nvPr>
        </p:nvSpPr>
        <p:spPr>
          <a:xfrm>
            <a:off x="415925" y="1117880"/>
            <a:ext cx="8277699" cy="685800"/>
          </a:xfrm>
        </p:spPr>
        <p:txBody>
          <a:bodyPr/>
          <a:lstStyle/>
          <a:p>
            <a:r>
              <a:rPr lang="en-GB" altLang="de-DE" dirty="0">
                <a:latin typeface="Arial" panose="020B0604020202020204" pitchFamily="34" charset="0"/>
                <a:cs typeface="Arial" panose="020B0604020202020204" pitchFamily="34" charset="0"/>
              </a:rPr>
              <a:t>FEDERAL FOREIGN OFFICE</a:t>
            </a:r>
            <a:r>
              <a:rPr lang="ru-RU" altLang="de-DE" dirty="0">
                <a:latin typeface="Arial" panose="020B0604020202020204" pitchFamily="34" charset="0"/>
                <a:cs typeface="Arial" panose="020B0604020202020204" pitchFamily="34" charset="0"/>
              </a:rPr>
              <a:t>/</a:t>
            </a:r>
            <a:br>
              <a:rPr lang="ru-RU" altLang="de-DE" dirty="0">
                <a:latin typeface="Arial" panose="020B0604020202020204" pitchFamily="34" charset="0"/>
                <a:cs typeface="Arial" panose="020B0604020202020204" pitchFamily="34" charset="0"/>
              </a:rPr>
            </a:br>
            <a:r>
              <a:rPr lang="ru-RU" altLang="de-DE" dirty="0">
                <a:latin typeface="Arial" panose="020B0604020202020204" pitchFamily="34" charset="0"/>
                <a:cs typeface="Arial" panose="020B0604020202020204" pitchFamily="34" charset="0"/>
              </a:rPr>
              <a:t>МИНИСТЕРСТВО ИНОСТРАННЫХ ДЕЛ</a:t>
            </a:r>
            <a:r>
              <a:rPr lang="en-GB" altLang="de-DE"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10249" name="Rectangle 9"/>
          <p:cNvSpPr>
            <a:spLocks noGrp="1" noChangeArrowheads="1"/>
          </p:cNvSpPr>
          <p:nvPr>
            <p:ph type="subTitle" idx="1"/>
          </p:nvPr>
        </p:nvSpPr>
        <p:spPr>
          <a:xfrm>
            <a:off x="415925" y="1916832"/>
            <a:ext cx="7972499" cy="4320480"/>
          </a:xfrm>
        </p:spPr>
        <p:txBody>
          <a:bodyPr/>
          <a:lstStyle/>
          <a:p>
            <a:r>
              <a:rPr lang="en-GB" b="1" dirty="0">
                <a:solidFill>
                  <a:srgbClr val="C00000"/>
                </a:solidFill>
                <a:latin typeface="Arial" panose="020B0604020202020204" pitchFamily="34" charset="0"/>
                <a:cs typeface="Arial" panose="020B0604020202020204" pitchFamily="34" charset="0"/>
              </a:rPr>
              <a:t>The Energy transition in Germany as central pillar of  climate protection</a:t>
            </a:r>
            <a:endParaRPr lang="ru-RU" b="1" dirty="0">
              <a:solidFill>
                <a:srgbClr val="C00000"/>
              </a:solidFill>
              <a:latin typeface="Arial" panose="020B0604020202020204" pitchFamily="34" charset="0"/>
              <a:cs typeface="Arial" panose="020B0604020202020204" pitchFamily="34" charset="0"/>
            </a:endParaRPr>
          </a:p>
          <a:p>
            <a:r>
              <a:rPr lang="ru-RU" b="1" dirty="0">
                <a:solidFill>
                  <a:srgbClr val="C00000"/>
                </a:solidFill>
                <a:latin typeface="Arial" panose="020B0604020202020204" pitchFamily="34" charset="0"/>
                <a:cs typeface="Arial" panose="020B0604020202020204" pitchFamily="34" charset="0"/>
              </a:rPr>
              <a:t>Трансформация энергетического сектора в Германии – </a:t>
            </a:r>
          </a:p>
          <a:p>
            <a:r>
              <a:rPr lang="ru-RU" b="1" dirty="0">
                <a:solidFill>
                  <a:srgbClr val="C00000"/>
                </a:solidFill>
                <a:latin typeface="Arial" panose="020B0604020202020204" pitchFamily="34" charset="0"/>
                <a:cs typeface="Arial" panose="020B0604020202020204" pitchFamily="34" charset="0"/>
              </a:rPr>
              <a:t>краеугольный камень защиты климата</a:t>
            </a:r>
          </a:p>
          <a:p>
            <a:endParaRPr lang="de-DE" b="1" dirty="0">
              <a:solidFill>
                <a:srgbClr val="C00000"/>
              </a:solidFill>
              <a:latin typeface="Arial" panose="020B0604020202020204" pitchFamily="34" charset="0"/>
              <a:cs typeface="Arial" panose="020B0604020202020204" pitchFamily="34" charset="0"/>
            </a:endParaRPr>
          </a:p>
          <a:p>
            <a:r>
              <a:rPr lang="de-DE" sz="1800" b="1" dirty="0">
                <a:solidFill>
                  <a:srgbClr val="C00000"/>
                </a:solidFill>
                <a:latin typeface="Arial" panose="020B0604020202020204" pitchFamily="34" charset="0"/>
                <a:cs typeface="Arial" panose="020B0604020202020204" pitchFamily="34" charset="0"/>
              </a:rPr>
              <a:t>Ukrainisch-Deutsche Konferenz </a:t>
            </a:r>
            <a:endParaRPr lang="de-DE" sz="1800" dirty="0">
              <a:solidFill>
                <a:srgbClr val="C00000"/>
              </a:solidFill>
              <a:latin typeface="Arial" panose="020B0604020202020204" pitchFamily="34" charset="0"/>
              <a:cs typeface="Arial" panose="020B0604020202020204" pitchFamily="34" charset="0"/>
            </a:endParaRPr>
          </a:p>
          <a:p>
            <a:r>
              <a:rPr lang="de-DE" sz="1800" b="1" dirty="0">
                <a:solidFill>
                  <a:srgbClr val="C00000"/>
                </a:solidFill>
                <a:latin typeface="Arial" panose="020B0604020202020204" pitchFamily="34" charset="0"/>
                <a:cs typeface="Arial" panose="020B0604020202020204" pitchFamily="34" charset="0"/>
              </a:rPr>
              <a:t>„Klimaanpassung: Herausforderungen und Perspektiven für nationale, regionale und lokale Ebene“</a:t>
            </a:r>
            <a:endParaRPr lang="de-DE" sz="1800" dirty="0">
              <a:solidFill>
                <a:srgbClr val="C00000"/>
              </a:solidFill>
              <a:latin typeface="Arial" panose="020B0604020202020204" pitchFamily="34" charset="0"/>
              <a:cs typeface="Arial" panose="020B0604020202020204" pitchFamily="34" charset="0"/>
            </a:endParaRPr>
          </a:p>
          <a:p>
            <a:r>
              <a:rPr lang="de-DE" sz="1800" b="1" dirty="0">
                <a:solidFill>
                  <a:srgbClr val="C00000"/>
                </a:solidFill>
                <a:latin typeface="Arial" panose="020B0604020202020204" pitchFamily="34" charset="0"/>
                <a:cs typeface="Arial" panose="020B0604020202020204" pitchFamily="34" charset="0"/>
              </a:rPr>
              <a:t> </a:t>
            </a:r>
            <a:r>
              <a:rPr lang="de-DE" sz="1800" dirty="0">
                <a:solidFill>
                  <a:srgbClr val="C00000"/>
                </a:solidFill>
                <a:latin typeface="Arial" panose="020B0604020202020204" pitchFamily="34" charset="0"/>
                <a:cs typeface="Arial" panose="020B0604020202020204" pitchFamily="34" charset="0"/>
              </a:rPr>
              <a:t>06.-07.06.2019, Dnipro, </a:t>
            </a:r>
            <a:r>
              <a:rPr lang="de-DE" sz="1800" dirty="0" err="1">
                <a:solidFill>
                  <a:srgbClr val="C00000"/>
                </a:solidFill>
                <a:latin typeface="Arial" panose="020B0604020202020204" pitchFamily="34" charset="0"/>
                <a:cs typeface="Arial" panose="020B0604020202020204" pitchFamily="34" charset="0"/>
              </a:rPr>
              <a:t>Kamjanske</a:t>
            </a:r>
            <a:endParaRPr lang="de-DE" sz="1800" dirty="0">
              <a:solidFill>
                <a:srgbClr val="C00000"/>
              </a:solidFill>
              <a:latin typeface="Arial" panose="020B0604020202020204" pitchFamily="34" charset="0"/>
              <a:cs typeface="Arial" panose="020B0604020202020204" pitchFamily="34" charset="0"/>
            </a:endParaRPr>
          </a:p>
          <a:p>
            <a:endParaRPr lang="en-US" sz="1800" b="1" dirty="0">
              <a:solidFill>
                <a:schemeClr val="bg1"/>
              </a:solidFill>
              <a:latin typeface="Arial" panose="020B0604020202020204" pitchFamily="34" charset="0"/>
              <a:cs typeface="Arial" panose="020B0604020202020204" pitchFamily="34" charset="0"/>
            </a:endParaRPr>
          </a:p>
          <a:p>
            <a:r>
              <a:rPr lang="ru-RU" sz="1800" b="1" dirty="0">
                <a:solidFill>
                  <a:schemeClr val="bg1"/>
                </a:solidFill>
                <a:latin typeface="Arial" panose="020B0604020202020204" pitchFamily="34" charset="0"/>
                <a:cs typeface="Arial" panose="020B0604020202020204" pitchFamily="34" charset="0"/>
              </a:rPr>
              <a:t>Владимир Усиевич </a:t>
            </a:r>
            <a:endParaRPr lang="de-DE" sz="1800" b="1" dirty="0">
              <a:solidFill>
                <a:schemeClr val="bg1"/>
              </a:solidFill>
              <a:latin typeface="Arial" panose="020B0604020202020204" pitchFamily="34" charset="0"/>
              <a:cs typeface="Arial" panose="020B0604020202020204" pitchFamily="34" charset="0"/>
            </a:endParaRPr>
          </a:p>
          <a:p>
            <a:r>
              <a:rPr lang="en-CA" sz="1800" b="1" dirty="0">
                <a:solidFill>
                  <a:schemeClr val="bg1"/>
                </a:solidFill>
                <a:latin typeface="Arial" panose="020B0604020202020204" pitchFamily="34" charset="0"/>
                <a:cs typeface="Arial" panose="020B0604020202020204" pitchFamily="34" charset="0"/>
              </a:rPr>
              <a:t>Consultant</a:t>
            </a:r>
          </a:p>
          <a:p>
            <a:r>
              <a:rPr lang="ru-RU" sz="1800" b="1" dirty="0">
                <a:solidFill>
                  <a:schemeClr val="bg1"/>
                </a:solidFill>
                <a:latin typeface="Arial" panose="020B0604020202020204" pitchFamily="34" charset="0"/>
                <a:cs typeface="Arial" panose="020B0604020202020204" pitchFamily="34" charset="0"/>
                <a:hlinkClick r:id="rId3"/>
              </a:rPr>
              <a:t>v.usievich@gmail.com</a:t>
            </a:r>
            <a:endParaRPr lang="de-DE" sz="1800" b="1" dirty="0">
              <a:solidFill>
                <a:schemeClr val="bg1"/>
              </a:solidFill>
              <a:latin typeface="Arial" panose="020B0604020202020204" pitchFamily="34" charset="0"/>
              <a:cs typeface="Arial" panose="020B0604020202020204" pitchFamily="34" charset="0"/>
            </a:endParaRPr>
          </a:p>
          <a:p>
            <a:endParaRPr lang="en-CA" sz="2000" b="1" dirty="0">
              <a:solidFill>
                <a:schemeClr val="bg1"/>
              </a:solidFill>
              <a:latin typeface="Arial" panose="020B0604020202020204" pitchFamily="34" charset="0"/>
              <a:cs typeface="Arial" panose="020B0604020202020204" pitchFamily="34" charset="0"/>
            </a:endParaRPr>
          </a:p>
          <a:p>
            <a:endParaRPr lang="en-CA" sz="2000" b="1" dirty="0">
              <a:solidFill>
                <a:schemeClr val="bg1"/>
              </a:solidFill>
              <a:latin typeface="Arial" panose="020B0604020202020204" pitchFamily="34" charset="0"/>
              <a:cs typeface="Arial" panose="020B0604020202020204" pitchFamily="34" charset="0"/>
            </a:endParaRPr>
          </a:p>
          <a:p>
            <a:r>
              <a:rPr lang="en-CA" sz="2000" b="1" dirty="0">
                <a:solidFill>
                  <a:schemeClr val="bg1"/>
                </a:solidFill>
                <a:latin typeface="Arial" panose="020B0604020202020204" pitchFamily="34" charset="0"/>
                <a:cs typeface="Arial" panose="020B0604020202020204" pitchFamily="34" charset="0"/>
              </a:rPr>
              <a:t>On behalf of German Federal Foreign Office</a:t>
            </a:r>
            <a:endParaRPr lang="en-GB" sz="20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platzhalter 9"/>
          <p:cNvGraphicFramePr>
            <a:graphicFrameLocks noGrp="1"/>
          </p:cNvGraphicFramePr>
          <p:nvPr>
            <p:ph type="chart" sz="quarter" idx="19"/>
            <p:extLst>
              <p:ext uri="{D42A27DB-BD31-4B8C-83A1-F6EECF244321}">
                <p14:modId xmlns:p14="http://schemas.microsoft.com/office/powerpoint/2010/main" val="119066206"/>
              </p:ext>
            </p:extLst>
          </p:nvPr>
        </p:nvGraphicFramePr>
        <p:xfrm>
          <a:off x="0" y="1837036"/>
          <a:ext cx="9143999" cy="369832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p:txBody>
          <a:bodyPr/>
          <a:lstStyle/>
          <a:p>
            <a:r>
              <a:rPr lang="ru-RU" dirty="0"/>
              <a:t>Преимущества</a:t>
            </a:r>
            <a:r>
              <a:rPr lang="en-GB" dirty="0"/>
              <a:t> – </a:t>
            </a:r>
            <a:r>
              <a:rPr lang="ru-RU" dirty="0"/>
              <a:t>снижение выбросов парниковых газов за счет технологий ВИЭ</a:t>
            </a:r>
            <a:endParaRPr lang="en-GB" dirty="0"/>
          </a:p>
        </p:txBody>
      </p:sp>
      <p:sp>
        <p:nvSpPr>
          <p:cNvPr id="4" name="Textplatzhalter 3"/>
          <p:cNvSpPr>
            <a:spLocks noGrp="1"/>
          </p:cNvSpPr>
          <p:nvPr>
            <p:ph type="body" sz="quarter" idx="14"/>
          </p:nvPr>
        </p:nvSpPr>
        <p:spPr/>
        <p:txBody>
          <a:bodyPr/>
          <a:lstStyle/>
          <a:p>
            <a:pPr algn="ctr"/>
            <a:r>
              <a:rPr lang="ru-RU" sz="1600" b="1" i="1" dirty="0"/>
              <a:t>ВИЭ позволяют избежать в Германии значительных объемов парниковых газов </a:t>
            </a:r>
            <a:r>
              <a:rPr lang="en-GB" sz="1600" b="1" i="1" dirty="0"/>
              <a:t>(184 </a:t>
            </a:r>
            <a:r>
              <a:rPr lang="ru-RU" sz="1600" b="1" i="1" dirty="0" err="1"/>
              <a:t>млн.т</a:t>
            </a:r>
            <a:r>
              <a:rPr lang="ru-RU" sz="1600" b="1" i="1" dirty="0"/>
              <a:t> в</a:t>
            </a:r>
            <a:r>
              <a:rPr lang="en-GB" sz="1600" b="1" i="1" dirty="0"/>
              <a:t> 2018).</a:t>
            </a:r>
          </a:p>
        </p:txBody>
      </p:sp>
      <p:sp>
        <p:nvSpPr>
          <p:cNvPr id="5" name="Foliennummernplatzhalter 4"/>
          <p:cNvSpPr>
            <a:spLocks noGrp="1"/>
          </p:cNvSpPr>
          <p:nvPr>
            <p:ph type="sldNum" sz="quarter" idx="17"/>
          </p:nvPr>
        </p:nvSpPr>
        <p:spPr/>
        <p:txBody>
          <a:bodyPr/>
          <a:lstStyle/>
          <a:p>
            <a:fld id="{5DDDDED7-290D-490E-84A4-0EC6E3B5D60A}" type="slidenum">
              <a:rPr lang="en-GB" smtClean="0"/>
              <a:pPr/>
              <a:t>10</a:t>
            </a:fld>
            <a:endParaRPr lang="en-GB" dirty="0"/>
          </a:p>
        </p:txBody>
      </p:sp>
      <p:sp>
        <p:nvSpPr>
          <p:cNvPr id="6" name="Textplatzhalter 5"/>
          <p:cNvSpPr>
            <a:spLocks noGrp="1"/>
          </p:cNvSpPr>
          <p:nvPr>
            <p:ph type="body" sz="quarter" idx="20"/>
          </p:nvPr>
        </p:nvSpPr>
        <p:spPr/>
        <p:txBody>
          <a:bodyPr/>
          <a:lstStyle/>
          <a:p>
            <a:r>
              <a:rPr lang="en-GB" dirty="0"/>
              <a:t>Source:</a:t>
            </a:r>
            <a:r>
              <a:rPr lang="de-DE" dirty="0"/>
              <a:t> UBA </a:t>
            </a:r>
            <a:r>
              <a:rPr lang="de-DE" i="1" dirty="0">
                <a:solidFill>
                  <a:srgbClr val="000000"/>
                </a:solidFill>
              </a:rPr>
              <a:t>/ AGEE-</a:t>
            </a:r>
            <a:r>
              <a:rPr lang="de-DE" i="1" dirty="0" err="1">
                <a:solidFill>
                  <a:srgbClr val="000000"/>
                </a:solidFill>
              </a:rPr>
              <a:t>Stat</a:t>
            </a:r>
            <a:r>
              <a:rPr lang="de-DE" i="1" dirty="0">
                <a:solidFill>
                  <a:srgbClr val="000000"/>
                </a:solidFill>
              </a:rPr>
              <a:t> 2019, BMWi 2019</a:t>
            </a:r>
            <a:endParaRPr lang="en-GB" dirty="0"/>
          </a:p>
        </p:txBody>
      </p:sp>
      <p:sp>
        <p:nvSpPr>
          <p:cNvPr id="8" name="Textfeld 7"/>
          <p:cNvSpPr txBox="1"/>
          <p:nvPr/>
        </p:nvSpPr>
        <p:spPr>
          <a:xfrm>
            <a:off x="539552" y="3686200"/>
            <a:ext cx="539541"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82,2</a:t>
            </a:r>
          </a:p>
        </p:txBody>
      </p:sp>
      <p:sp>
        <p:nvSpPr>
          <p:cNvPr id="15" name="Textfeld 14"/>
          <p:cNvSpPr txBox="1"/>
          <p:nvPr/>
        </p:nvSpPr>
        <p:spPr>
          <a:xfrm>
            <a:off x="6576764" y="2351208"/>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177,9</a:t>
            </a:r>
          </a:p>
        </p:txBody>
      </p:sp>
      <p:sp>
        <p:nvSpPr>
          <p:cNvPr id="16" name="Textfeld 15"/>
          <p:cNvSpPr txBox="1"/>
          <p:nvPr/>
        </p:nvSpPr>
        <p:spPr>
          <a:xfrm>
            <a:off x="3086730" y="3219053"/>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113,5</a:t>
            </a:r>
          </a:p>
        </p:txBody>
      </p:sp>
      <p:sp>
        <p:nvSpPr>
          <p:cNvPr id="17" name="Textfeld 16"/>
          <p:cNvSpPr txBox="1"/>
          <p:nvPr/>
        </p:nvSpPr>
        <p:spPr>
          <a:xfrm>
            <a:off x="2571320" y="3261703"/>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102,1</a:t>
            </a:r>
          </a:p>
        </p:txBody>
      </p:sp>
      <p:sp>
        <p:nvSpPr>
          <p:cNvPr id="18" name="Textfeld 17"/>
          <p:cNvSpPr txBox="1"/>
          <p:nvPr/>
        </p:nvSpPr>
        <p:spPr>
          <a:xfrm>
            <a:off x="2139852" y="3431947"/>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100,2</a:t>
            </a:r>
          </a:p>
        </p:txBody>
      </p:sp>
      <p:sp>
        <p:nvSpPr>
          <p:cNvPr id="19" name="Textfeld 18"/>
          <p:cNvSpPr txBox="1"/>
          <p:nvPr/>
        </p:nvSpPr>
        <p:spPr>
          <a:xfrm>
            <a:off x="1501394" y="3431947"/>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100,3</a:t>
            </a:r>
          </a:p>
        </p:txBody>
      </p:sp>
      <p:sp>
        <p:nvSpPr>
          <p:cNvPr id="20" name="Textfeld 19"/>
          <p:cNvSpPr txBox="1"/>
          <p:nvPr/>
        </p:nvSpPr>
        <p:spPr>
          <a:xfrm>
            <a:off x="1069926" y="3595366"/>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87,3</a:t>
            </a:r>
          </a:p>
        </p:txBody>
      </p:sp>
      <p:pic>
        <p:nvPicPr>
          <p:cNvPr id="21" name="Grafik 20" descr="Zahnrad_Icon_blau.gif">
            <a:extLst>
              <a:ext uri="{FF2B5EF4-FFF2-40B4-BE49-F238E27FC236}">
                <a16:creationId xmlns:a16="http://schemas.microsoft.com/office/drawing/2014/main" id="{1F41BD39-F479-405B-9EF8-6CC84D50751A}"/>
              </a:ext>
            </a:extLst>
          </p:cNvPr>
          <p:cNvPicPr>
            <a:picLocks noChangeAspect="1"/>
          </p:cNvPicPr>
          <p:nvPr/>
        </p:nvPicPr>
        <p:blipFill>
          <a:blip r:embed="rId4" cstate="print"/>
          <a:stretch>
            <a:fillRect/>
          </a:stretch>
        </p:blipFill>
        <p:spPr>
          <a:xfrm>
            <a:off x="8676000" y="1026000"/>
            <a:ext cx="432000" cy="432000"/>
          </a:xfrm>
          <a:prstGeom prst="rect">
            <a:avLst/>
          </a:prstGeom>
        </p:spPr>
      </p:pic>
      <p:sp>
        <p:nvSpPr>
          <p:cNvPr id="22" name="Textfeld 21">
            <a:extLst>
              <a:ext uri="{FF2B5EF4-FFF2-40B4-BE49-F238E27FC236}">
                <a16:creationId xmlns:a16="http://schemas.microsoft.com/office/drawing/2014/main" id="{1826BD41-A1AE-4AE7-A6AF-E73E61C1C941}"/>
              </a:ext>
            </a:extLst>
          </p:cNvPr>
          <p:cNvSpPr txBox="1"/>
          <p:nvPr/>
        </p:nvSpPr>
        <p:spPr>
          <a:xfrm>
            <a:off x="7151744" y="2238615"/>
            <a:ext cx="574980" cy="276551"/>
          </a:xfrm>
          <a:prstGeom prst="rect">
            <a:avLst/>
          </a:prstGeom>
          <a:noFill/>
        </p:spPr>
        <p:txBody>
          <a:bodyPr wrap="square" rtlCol="0">
            <a:spAutoFit/>
          </a:bodyPr>
          <a:lstStyle/>
          <a:p>
            <a:r>
              <a:rPr lang="en-GB" sz="1197" dirty="0">
                <a:latin typeface="Arial" panose="020B0604020202020204" pitchFamily="34" charset="0"/>
                <a:cs typeface="Arial" panose="020B0604020202020204" pitchFamily="34" charset="0"/>
              </a:rPr>
              <a:t>183,7</a:t>
            </a:r>
          </a:p>
        </p:txBody>
      </p:sp>
    </p:spTree>
    <p:extLst>
      <p:ext uri="{BB962C8B-B14F-4D97-AF65-F5344CB8AC3E}">
        <p14:creationId xmlns:p14="http://schemas.microsoft.com/office/powerpoint/2010/main" val="500772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platzhalter 9"/>
          <p:cNvGraphicFramePr>
            <a:graphicFrameLocks noGrp="1"/>
          </p:cNvGraphicFramePr>
          <p:nvPr>
            <p:ph type="chart" sz="quarter" idx="19"/>
            <p:extLst/>
          </p:nvPr>
        </p:nvGraphicFramePr>
        <p:xfrm>
          <a:off x="514863" y="1849342"/>
          <a:ext cx="8593137" cy="339248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el 2"/>
          <p:cNvSpPr>
            <a:spLocks noGrp="1"/>
          </p:cNvSpPr>
          <p:nvPr>
            <p:ph type="title"/>
          </p:nvPr>
        </p:nvSpPr>
        <p:spPr/>
        <p:txBody>
          <a:bodyPr/>
          <a:lstStyle/>
          <a:p>
            <a:r>
              <a:rPr lang="ru-RU" dirty="0"/>
              <a:t>Динамика структуры установленной мощности электростанций в Германии (ГВт)</a:t>
            </a:r>
            <a:endParaRPr lang="en-GB" dirty="0"/>
          </a:p>
        </p:txBody>
      </p:sp>
      <p:sp>
        <p:nvSpPr>
          <p:cNvPr id="4" name="Textplatzhalter 3"/>
          <p:cNvSpPr>
            <a:spLocks noGrp="1"/>
          </p:cNvSpPr>
          <p:nvPr>
            <p:ph type="body" sz="quarter" idx="14"/>
          </p:nvPr>
        </p:nvSpPr>
        <p:spPr>
          <a:xfrm>
            <a:off x="620266" y="5611747"/>
            <a:ext cx="8128198" cy="367200"/>
          </a:xfrm>
        </p:spPr>
        <p:txBody>
          <a:bodyPr/>
          <a:lstStyle/>
          <a:p>
            <a:r>
              <a:rPr lang="ru-RU" i="1" dirty="0"/>
              <a:t>ВИЭ – наиболее быстро растущий источник электроэнергии. Электростанции на углеводородном топливе стагнируют на высокой доле, а доля АЭС значительно снижается.</a:t>
            </a:r>
            <a:endParaRPr lang="en-GB" i="1" dirty="0"/>
          </a:p>
        </p:txBody>
      </p:sp>
      <p:sp>
        <p:nvSpPr>
          <p:cNvPr id="5" name="Foliennummernplatzhalter 4"/>
          <p:cNvSpPr>
            <a:spLocks noGrp="1"/>
          </p:cNvSpPr>
          <p:nvPr>
            <p:ph type="sldNum" sz="quarter" idx="17"/>
          </p:nvPr>
        </p:nvSpPr>
        <p:spPr/>
        <p:txBody>
          <a:bodyPr/>
          <a:lstStyle/>
          <a:p>
            <a:fld id="{5DDDDED7-290D-490E-84A4-0EC6E3B5D60A}" type="slidenum">
              <a:rPr lang="en-GB" smtClean="0"/>
              <a:pPr/>
              <a:t>11</a:t>
            </a:fld>
            <a:endParaRPr lang="en-GB"/>
          </a:p>
        </p:txBody>
      </p:sp>
      <p:sp>
        <p:nvSpPr>
          <p:cNvPr id="6" name="Textplatzhalter 5"/>
          <p:cNvSpPr>
            <a:spLocks noGrp="1"/>
          </p:cNvSpPr>
          <p:nvPr>
            <p:ph type="body" sz="quarter" idx="20"/>
          </p:nvPr>
        </p:nvSpPr>
        <p:spPr>
          <a:xfrm>
            <a:off x="1799696" y="6329719"/>
            <a:ext cx="7308304" cy="159980"/>
          </a:xfrm>
        </p:spPr>
        <p:txBody>
          <a:bodyPr/>
          <a:lstStyle/>
          <a:p>
            <a:r>
              <a:rPr lang="ru-RU" i="1" dirty="0"/>
              <a:t>Источник</a:t>
            </a:r>
            <a:r>
              <a:rPr lang="en-GB" i="1" dirty="0"/>
              <a:t>: BMWi 2018: Energiedaten (January 2018), Bundesnetzagentur 2017, figures rounded </a:t>
            </a:r>
          </a:p>
        </p:txBody>
      </p:sp>
      <p:pic>
        <p:nvPicPr>
          <p:cNvPr id="11" name="Grafik 10" descr="Zahnrad_Icon_blau.gif"/>
          <p:cNvPicPr>
            <a:picLocks noChangeAspect="1"/>
          </p:cNvPicPr>
          <p:nvPr/>
        </p:nvPicPr>
        <p:blipFill>
          <a:blip r:embed="rId4" cstate="print"/>
          <a:stretch>
            <a:fillRect/>
          </a:stretch>
        </p:blipFill>
        <p:spPr>
          <a:xfrm>
            <a:off x="8676000" y="1026000"/>
            <a:ext cx="432000" cy="432000"/>
          </a:xfrm>
          <a:prstGeom prst="rect">
            <a:avLst/>
          </a:prstGeom>
        </p:spPr>
      </p:pic>
      <p:pic>
        <p:nvPicPr>
          <p:cNvPr id="12" name="Immagine 7"/>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27585" y="1772816"/>
            <a:ext cx="1440160" cy="1264531"/>
          </a:xfrm>
          <a:prstGeom prst="rect">
            <a:avLst/>
          </a:prstGeom>
          <a:noFill/>
          <a:effectLst>
            <a:outerShdw blurRad="50800" dist="50800" dir="5400000" algn="ctr" rotWithShape="0">
              <a:schemeClr val="bg1">
                <a:alpha val="0"/>
              </a:schemeClr>
            </a:outerShdw>
          </a:effectLst>
        </p:spPr>
      </p:pic>
      <p:sp>
        <p:nvSpPr>
          <p:cNvPr id="2" name="Прямоугольник 1">
            <a:extLst>
              <a:ext uri="{FF2B5EF4-FFF2-40B4-BE49-F238E27FC236}">
                <a16:creationId xmlns:a16="http://schemas.microsoft.com/office/drawing/2014/main" id="{7CEC2E3C-CEF3-48FE-BEB8-79D8A43D3C33}"/>
              </a:ext>
            </a:extLst>
          </p:cNvPr>
          <p:cNvSpPr/>
          <p:nvPr/>
        </p:nvSpPr>
        <p:spPr>
          <a:xfrm>
            <a:off x="7884368" y="2708920"/>
            <a:ext cx="11521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bg2">
                    <a:lumMod val="75000"/>
                  </a:schemeClr>
                </a:solidFill>
              </a:rPr>
              <a:t>ВИЭ</a:t>
            </a:r>
            <a:endParaRPr lang="en-US" sz="1400" dirty="0">
              <a:solidFill>
                <a:schemeClr val="bg2">
                  <a:lumMod val="75000"/>
                </a:schemeClr>
              </a:solidFill>
            </a:endParaRPr>
          </a:p>
        </p:txBody>
      </p:sp>
      <p:sp>
        <p:nvSpPr>
          <p:cNvPr id="13" name="Прямоугольник 12">
            <a:extLst>
              <a:ext uri="{FF2B5EF4-FFF2-40B4-BE49-F238E27FC236}">
                <a16:creationId xmlns:a16="http://schemas.microsoft.com/office/drawing/2014/main" id="{77B9B9C0-BE38-4912-9F53-82326F94FD6E}"/>
              </a:ext>
            </a:extLst>
          </p:cNvPr>
          <p:cNvSpPr/>
          <p:nvPr/>
        </p:nvSpPr>
        <p:spPr>
          <a:xfrm>
            <a:off x="7867222" y="3144852"/>
            <a:ext cx="1276778" cy="500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bg2">
                    <a:lumMod val="75000"/>
                  </a:schemeClr>
                </a:solidFill>
              </a:rPr>
              <a:t>Углеводородное топливо, вкл. ГАЭС</a:t>
            </a:r>
            <a:endParaRPr lang="en-US" sz="1200" dirty="0">
              <a:solidFill>
                <a:schemeClr val="bg2">
                  <a:lumMod val="75000"/>
                </a:schemeClr>
              </a:solidFill>
            </a:endParaRPr>
          </a:p>
        </p:txBody>
      </p:sp>
      <p:sp>
        <p:nvSpPr>
          <p:cNvPr id="7" name="Прямоугольник 6">
            <a:extLst>
              <a:ext uri="{FF2B5EF4-FFF2-40B4-BE49-F238E27FC236}">
                <a16:creationId xmlns:a16="http://schemas.microsoft.com/office/drawing/2014/main" id="{86FCF421-5515-4B14-891E-E408BF6CDB88}"/>
              </a:ext>
            </a:extLst>
          </p:cNvPr>
          <p:cNvSpPr/>
          <p:nvPr/>
        </p:nvSpPr>
        <p:spPr>
          <a:xfrm>
            <a:off x="7867222" y="3717032"/>
            <a:ext cx="59321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bg2">
                    <a:lumMod val="75000"/>
                  </a:schemeClr>
                </a:solidFill>
              </a:rPr>
              <a:t>АЭС</a:t>
            </a:r>
            <a:endParaRPr lang="en-US" sz="1400" dirty="0">
              <a:solidFill>
                <a:schemeClr val="bg2">
                  <a:lumMod val="75000"/>
                </a:schemeClr>
              </a:solidFill>
            </a:endParaRPr>
          </a:p>
        </p:txBody>
      </p:sp>
    </p:spTree>
    <p:extLst>
      <p:ext uri="{BB962C8B-B14F-4D97-AF65-F5344CB8AC3E}">
        <p14:creationId xmlns:p14="http://schemas.microsoft.com/office/powerpoint/2010/main" val="469022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8514A-399B-48E5-9B76-6B90FDD1A061}"/>
              </a:ext>
            </a:extLst>
          </p:cNvPr>
          <p:cNvSpPr>
            <a:spLocks noGrp="1"/>
          </p:cNvSpPr>
          <p:nvPr>
            <p:ph type="title"/>
          </p:nvPr>
        </p:nvSpPr>
        <p:spPr/>
        <p:txBody>
          <a:bodyPr/>
          <a:lstStyle/>
          <a:p>
            <a:r>
              <a:rPr lang="ru-RU" dirty="0"/>
              <a:t>Структура мощности и производства электроэнергии по видам электростанций в 2018 году</a:t>
            </a:r>
            <a:endParaRPr lang="en-US" dirty="0"/>
          </a:p>
        </p:txBody>
      </p:sp>
      <p:sp>
        <p:nvSpPr>
          <p:cNvPr id="4" name="Текст 3">
            <a:extLst>
              <a:ext uri="{FF2B5EF4-FFF2-40B4-BE49-F238E27FC236}">
                <a16:creationId xmlns:a16="http://schemas.microsoft.com/office/drawing/2014/main" id="{22A42061-2697-45EA-8DC9-D7F555B5DBA2}"/>
              </a:ext>
            </a:extLst>
          </p:cNvPr>
          <p:cNvSpPr>
            <a:spLocks noGrp="1"/>
          </p:cNvSpPr>
          <p:nvPr>
            <p:ph type="body" sz="quarter" idx="14"/>
          </p:nvPr>
        </p:nvSpPr>
        <p:spPr>
          <a:xfrm>
            <a:off x="755576" y="5871621"/>
            <a:ext cx="7992888" cy="367200"/>
          </a:xfrm>
        </p:spPr>
        <p:txBody>
          <a:bodyPr/>
          <a:lstStyle/>
          <a:p>
            <a:pPr algn="ctr"/>
            <a:r>
              <a:rPr lang="ru-RU" sz="1600" b="1" dirty="0"/>
              <a:t>Если доля ВИЭ в установленной мощности приближается к 60%, то соотношение в производстве электроэнергии пока обратное</a:t>
            </a:r>
            <a:endParaRPr lang="en-US" sz="1600" b="1" dirty="0"/>
          </a:p>
        </p:txBody>
      </p:sp>
      <p:sp>
        <p:nvSpPr>
          <p:cNvPr id="5" name="Номер слайда 4">
            <a:extLst>
              <a:ext uri="{FF2B5EF4-FFF2-40B4-BE49-F238E27FC236}">
                <a16:creationId xmlns:a16="http://schemas.microsoft.com/office/drawing/2014/main" id="{A33C72B1-D09B-49FA-9995-6AB98CDF936B}"/>
              </a:ext>
            </a:extLst>
          </p:cNvPr>
          <p:cNvSpPr>
            <a:spLocks noGrp="1"/>
          </p:cNvSpPr>
          <p:nvPr>
            <p:ph type="sldNum" sz="quarter" idx="17"/>
          </p:nvPr>
        </p:nvSpPr>
        <p:spPr/>
        <p:txBody>
          <a:bodyPr/>
          <a:lstStyle/>
          <a:p>
            <a:fld id="{5DDDDED7-290D-490E-84A4-0EC6E3B5D60A}" type="slidenum">
              <a:rPr lang="en-GB" smtClean="0"/>
              <a:pPr/>
              <a:t>12</a:t>
            </a:fld>
            <a:endParaRPr lang="en-GB"/>
          </a:p>
        </p:txBody>
      </p:sp>
      <p:sp>
        <p:nvSpPr>
          <p:cNvPr id="6" name="Текст 5">
            <a:extLst>
              <a:ext uri="{FF2B5EF4-FFF2-40B4-BE49-F238E27FC236}">
                <a16:creationId xmlns:a16="http://schemas.microsoft.com/office/drawing/2014/main" id="{CD39557A-79EF-42BF-A931-2BB41A514059}"/>
              </a:ext>
            </a:extLst>
          </p:cNvPr>
          <p:cNvSpPr>
            <a:spLocks noGrp="1"/>
          </p:cNvSpPr>
          <p:nvPr>
            <p:ph type="body" sz="quarter" idx="20"/>
          </p:nvPr>
        </p:nvSpPr>
        <p:spPr>
          <a:xfrm>
            <a:off x="3563888" y="6309320"/>
            <a:ext cx="5364088" cy="144016"/>
          </a:xfrm>
        </p:spPr>
        <p:txBody>
          <a:bodyPr/>
          <a:lstStyle/>
          <a:p>
            <a:pPr algn="l"/>
            <a:r>
              <a:rPr lang="ru-RU" dirty="0"/>
              <a:t>Источник: </a:t>
            </a:r>
            <a:r>
              <a:rPr lang="ru-RU" u="sng" dirty="0"/>
              <a:t>https://www.energy-charts.de/energy_pie.htm?year=2018</a:t>
            </a:r>
            <a:endParaRPr lang="en-US" dirty="0"/>
          </a:p>
        </p:txBody>
      </p:sp>
      <p:graphicFrame>
        <p:nvGraphicFramePr>
          <p:cNvPr id="10" name="Диаграмма 9">
            <a:extLst>
              <a:ext uri="{FF2B5EF4-FFF2-40B4-BE49-F238E27FC236}">
                <a16:creationId xmlns:a16="http://schemas.microsoft.com/office/drawing/2014/main" id="{9756C4AF-85D8-4D4D-A016-9263C59D9C3D}"/>
              </a:ext>
            </a:extLst>
          </p:cNvPr>
          <p:cNvGraphicFramePr>
            <a:graphicFrameLocks/>
          </p:cNvGraphicFramePr>
          <p:nvPr>
            <p:extLst>
              <p:ext uri="{D42A27DB-BD31-4B8C-83A1-F6EECF244321}">
                <p14:modId xmlns:p14="http://schemas.microsoft.com/office/powerpoint/2010/main" val="227921547"/>
              </p:ext>
            </p:extLst>
          </p:nvPr>
        </p:nvGraphicFramePr>
        <p:xfrm>
          <a:off x="683568" y="1802678"/>
          <a:ext cx="6174432" cy="3851410"/>
        </p:xfrm>
        <a:graphic>
          <a:graphicData uri="http://schemas.openxmlformats.org/drawingml/2006/chart">
            <c:chart xmlns:c="http://schemas.openxmlformats.org/drawingml/2006/chart" xmlns:r="http://schemas.openxmlformats.org/officeDocument/2006/relationships" r:id="rId2"/>
          </a:graphicData>
        </a:graphic>
      </p:graphicFrame>
      <p:sp>
        <p:nvSpPr>
          <p:cNvPr id="11" name="Овал 10">
            <a:extLst>
              <a:ext uri="{FF2B5EF4-FFF2-40B4-BE49-F238E27FC236}">
                <a16:creationId xmlns:a16="http://schemas.microsoft.com/office/drawing/2014/main" id="{C2E9739B-21FD-4CE7-9786-57A50584CBCE}"/>
              </a:ext>
            </a:extLst>
          </p:cNvPr>
          <p:cNvSpPr/>
          <p:nvPr/>
        </p:nvSpPr>
        <p:spPr>
          <a:xfrm>
            <a:off x="2051720" y="2676364"/>
            <a:ext cx="1656184"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545,46 </a:t>
            </a:r>
            <a:r>
              <a:rPr lang="ru-RU" sz="1600" b="1" dirty="0" err="1">
                <a:solidFill>
                  <a:schemeClr val="tx1"/>
                </a:solidFill>
              </a:rPr>
              <a:t>ТВт.ч</a:t>
            </a:r>
            <a:endParaRPr lang="en-US" sz="1600" b="1" dirty="0">
              <a:solidFill>
                <a:schemeClr val="tx1"/>
              </a:solidFill>
            </a:endParaRPr>
          </a:p>
        </p:txBody>
      </p:sp>
      <p:graphicFrame>
        <p:nvGraphicFramePr>
          <p:cNvPr id="14" name="Диаграмма 13">
            <a:extLst>
              <a:ext uri="{FF2B5EF4-FFF2-40B4-BE49-F238E27FC236}">
                <a16:creationId xmlns:a16="http://schemas.microsoft.com/office/drawing/2014/main" id="{39D69C1A-2860-41E6-949D-5FA7BDA9A046}"/>
              </a:ext>
            </a:extLst>
          </p:cNvPr>
          <p:cNvGraphicFramePr>
            <a:graphicFrameLocks/>
          </p:cNvGraphicFramePr>
          <p:nvPr>
            <p:extLst>
              <p:ext uri="{D42A27DB-BD31-4B8C-83A1-F6EECF244321}">
                <p14:modId xmlns:p14="http://schemas.microsoft.com/office/powerpoint/2010/main" val="1090245390"/>
              </p:ext>
            </p:extLst>
          </p:nvPr>
        </p:nvGraphicFramePr>
        <p:xfrm>
          <a:off x="4752021" y="1988840"/>
          <a:ext cx="435648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Прямоугольник 14">
            <a:extLst>
              <a:ext uri="{FF2B5EF4-FFF2-40B4-BE49-F238E27FC236}">
                <a16:creationId xmlns:a16="http://schemas.microsoft.com/office/drawing/2014/main" id="{C6F5B866-6BF9-469A-A4C5-FCFF6E75AE7A}"/>
              </a:ext>
            </a:extLst>
          </p:cNvPr>
          <p:cNvSpPr/>
          <p:nvPr/>
        </p:nvSpPr>
        <p:spPr>
          <a:xfrm>
            <a:off x="5090260" y="2085926"/>
            <a:ext cx="3240360" cy="209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Структура установленной мощности</a:t>
            </a:r>
            <a:endParaRPr lang="en-US" sz="1100" b="1" dirty="0">
              <a:solidFill>
                <a:schemeClr val="tx1"/>
              </a:solidFill>
            </a:endParaRPr>
          </a:p>
        </p:txBody>
      </p:sp>
      <p:sp>
        <p:nvSpPr>
          <p:cNvPr id="16" name="Прямоугольник 15">
            <a:extLst>
              <a:ext uri="{FF2B5EF4-FFF2-40B4-BE49-F238E27FC236}">
                <a16:creationId xmlns:a16="http://schemas.microsoft.com/office/drawing/2014/main" id="{9207F81A-987F-4293-A135-7F1BC04B8FD3}"/>
              </a:ext>
            </a:extLst>
          </p:cNvPr>
          <p:cNvSpPr/>
          <p:nvPr/>
        </p:nvSpPr>
        <p:spPr>
          <a:xfrm>
            <a:off x="5114194" y="3026420"/>
            <a:ext cx="3510541" cy="209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a:solidFill>
                  <a:schemeClr val="tx1"/>
                </a:solidFill>
              </a:rPr>
              <a:t>Структура производства электроэнергии</a:t>
            </a:r>
            <a:endParaRPr lang="en-US" sz="1100" b="1" dirty="0">
              <a:solidFill>
                <a:schemeClr val="tx1"/>
              </a:solidFill>
            </a:endParaRPr>
          </a:p>
        </p:txBody>
      </p:sp>
    </p:spTree>
    <p:extLst>
      <p:ext uri="{BB962C8B-B14F-4D97-AF65-F5344CB8AC3E}">
        <p14:creationId xmlns:p14="http://schemas.microsoft.com/office/powerpoint/2010/main" val="181410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14"/>
          <p:cNvGraphicFramePr/>
          <p:nvPr>
            <p:extLst>
              <p:ext uri="{D42A27DB-BD31-4B8C-83A1-F6EECF244321}">
                <p14:modId xmlns:p14="http://schemas.microsoft.com/office/powerpoint/2010/main" val="1712568824"/>
              </p:ext>
            </p:extLst>
          </p:nvPr>
        </p:nvGraphicFramePr>
        <p:xfrm>
          <a:off x="32796" y="1658662"/>
          <a:ext cx="9096756" cy="405980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19100" y="1134713"/>
            <a:ext cx="8074024" cy="523949"/>
          </a:xfrm>
        </p:spPr>
        <p:txBody>
          <a:bodyPr/>
          <a:lstStyle/>
          <a:p>
            <a:r>
              <a:rPr lang="ru-RU" dirty="0"/>
              <a:t>Энергетический поворот стартовал уже десятилетия назад</a:t>
            </a:r>
            <a:r>
              <a:rPr lang="en-GB" dirty="0"/>
              <a:t>: </a:t>
            </a:r>
            <a:r>
              <a:rPr lang="ru-RU" dirty="0"/>
              <a:t>Основные вехи</a:t>
            </a:r>
            <a:endParaRPr lang="en-GB" dirty="0"/>
          </a:p>
        </p:txBody>
      </p:sp>
      <p:sp>
        <p:nvSpPr>
          <p:cNvPr id="2" name="Textplatzhalter 1"/>
          <p:cNvSpPr>
            <a:spLocks noGrp="1"/>
          </p:cNvSpPr>
          <p:nvPr>
            <p:ph type="body" sz="quarter" idx="14"/>
          </p:nvPr>
        </p:nvSpPr>
        <p:spPr>
          <a:xfrm>
            <a:off x="419100" y="5870112"/>
            <a:ext cx="8256899" cy="367200"/>
          </a:xfrm>
        </p:spPr>
        <p:txBody>
          <a:bodyPr/>
          <a:lstStyle/>
          <a:p>
            <a:pPr algn="just"/>
            <a:r>
              <a:rPr lang="ru-RU" i="1" dirty="0"/>
              <a:t>Постоянно развивающаяся политическая поддержка способствовала устойчивому росту возобновляемых источников энергии в Германии.</a:t>
            </a:r>
            <a:endParaRPr lang="en-GB" i="1" dirty="0"/>
          </a:p>
        </p:txBody>
      </p:sp>
      <p:sp>
        <p:nvSpPr>
          <p:cNvPr id="7" name="Slide Number Placeholder 6"/>
          <p:cNvSpPr>
            <a:spLocks noGrp="1"/>
          </p:cNvSpPr>
          <p:nvPr>
            <p:ph type="sldNum" sz="quarter" idx="17"/>
          </p:nvPr>
        </p:nvSpPr>
        <p:spPr/>
        <p:txBody>
          <a:bodyPr/>
          <a:lstStyle/>
          <a:p>
            <a:fld id="{5DDDDED7-290D-490E-84A4-0EC6E3B5D60A}" type="slidenum">
              <a:rPr lang="de-DE" smtClean="0"/>
              <a:pPr/>
              <a:t>13</a:t>
            </a:fld>
            <a:endParaRPr lang="de-DE" dirty="0"/>
          </a:p>
        </p:txBody>
      </p:sp>
      <p:sp>
        <p:nvSpPr>
          <p:cNvPr id="8" name="Textplatzhalter 7"/>
          <p:cNvSpPr>
            <a:spLocks noGrp="1"/>
          </p:cNvSpPr>
          <p:nvPr>
            <p:ph type="body" sz="quarter" idx="20"/>
          </p:nvPr>
        </p:nvSpPr>
        <p:spPr/>
        <p:txBody>
          <a:bodyPr/>
          <a:lstStyle/>
          <a:p>
            <a:r>
              <a:rPr lang="en-GB" i="1" dirty="0">
                <a:solidFill>
                  <a:srgbClr val="000000"/>
                </a:solidFill>
              </a:rPr>
              <a:t>Source:</a:t>
            </a:r>
            <a:r>
              <a:rPr lang="de-DE" i="1" dirty="0">
                <a:solidFill>
                  <a:srgbClr val="000000"/>
                </a:solidFill>
              </a:rPr>
              <a:t> AGEB 2018, AGEE-</a:t>
            </a:r>
            <a:r>
              <a:rPr lang="de-DE" i="1" dirty="0" err="1">
                <a:solidFill>
                  <a:srgbClr val="000000"/>
                </a:solidFill>
              </a:rPr>
              <a:t>Stat</a:t>
            </a:r>
            <a:r>
              <a:rPr lang="de-DE" i="1" dirty="0">
                <a:solidFill>
                  <a:srgbClr val="000000"/>
                </a:solidFill>
              </a:rPr>
              <a:t> 2019</a:t>
            </a:r>
            <a:endParaRPr lang="en-GB" i="1" dirty="0">
              <a:solidFill>
                <a:srgbClr val="000000"/>
              </a:solidFill>
            </a:endParaRPr>
          </a:p>
          <a:p>
            <a:endParaRPr lang="de-DE" dirty="0"/>
          </a:p>
        </p:txBody>
      </p:sp>
      <p:pic>
        <p:nvPicPr>
          <p:cNvPr id="25" name="Grafik 24" descr="Zahnrad_Icon_blau.gif"/>
          <p:cNvPicPr>
            <a:picLocks noChangeAspect="1"/>
          </p:cNvPicPr>
          <p:nvPr/>
        </p:nvPicPr>
        <p:blipFill>
          <a:blip r:embed="rId4" cstate="print"/>
          <a:stretch>
            <a:fillRect/>
          </a:stretch>
        </p:blipFill>
        <p:spPr>
          <a:xfrm>
            <a:off x="8676000" y="1026000"/>
            <a:ext cx="432000" cy="432000"/>
          </a:xfrm>
          <a:prstGeom prst="rect">
            <a:avLst/>
          </a:prstGeom>
        </p:spPr>
      </p:pic>
      <p:pic>
        <p:nvPicPr>
          <p:cNvPr id="35" name="Immagine 2">
            <a:extLst>
              <a:ext uri="{FF2B5EF4-FFF2-40B4-BE49-F238E27FC236}">
                <a16:creationId xmlns:a16="http://schemas.microsoft.com/office/drawing/2014/main" id="{1561C3DB-0B5D-4C24-B732-8C637653A3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270" y="1577641"/>
            <a:ext cx="1259687" cy="1253801"/>
          </a:xfrm>
          <a:prstGeom prst="rect">
            <a:avLst/>
          </a:prstGeom>
        </p:spPr>
      </p:pic>
      <p:sp>
        <p:nvSpPr>
          <p:cNvPr id="9" name="Rectangle 14">
            <a:extLst>
              <a:ext uri="{FF2B5EF4-FFF2-40B4-BE49-F238E27FC236}">
                <a16:creationId xmlns:a16="http://schemas.microsoft.com/office/drawing/2014/main" id="{B1B4F2ED-AAEE-4EDD-A4A8-4686C62AC7BA}"/>
              </a:ext>
            </a:extLst>
          </p:cNvPr>
          <p:cNvSpPr/>
          <p:nvPr/>
        </p:nvSpPr>
        <p:spPr>
          <a:xfrm>
            <a:off x="739965" y="1843178"/>
            <a:ext cx="2944504"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1990: PV programme “1.000 Roofs”</a:t>
            </a:r>
          </a:p>
        </p:txBody>
      </p:sp>
      <p:sp>
        <p:nvSpPr>
          <p:cNvPr id="10" name="Rectangle 25">
            <a:extLst>
              <a:ext uri="{FF2B5EF4-FFF2-40B4-BE49-F238E27FC236}">
                <a16:creationId xmlns:a16="http://schemas.microsoft.com/office/drawing/2014/main" id="{6C6D61EE-C459-4421-A152-358432ADEF11}"/>
              </a:ext>
            </a:extLst>
          </p:cNvPr>
          <p:cNvSpPr/>
          <p:nvPr/>
        </p:nvSpPr>
        <p:spPr>
          <a:xfrm>
            <a:off x="739965" y="2193330"/>
            <a:ext cx="3574711"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1991: </a:t>
            </a:r>
            <a:r>
              <a:rPr lang="en-US" sz="1200" dirty="0">
                <a:solidFill>
                  <a:srgbClr val="004F80"/>
                </a:solidFill>
                <a:latin typeface="Arial" panose="020B0604020202020204" pitchFamily="34" charset="0"/>
                <a:cs typeface="Arial" panose="020B0604020202020204" pitchFamily="34" charset="0"/>
              </a:rPr>
              <a:t>Electricity</a:t>
            </a:r>
            <a:r>
              <a:rPr lang="de-DE" sz="1200" dirty="0">
                <a:solidFill>
                  <a:srgbClr val="004F80"/>
                </a:solidFill>
                <a:latin typeface="Arial" panose="020B0604020202020204" pitchFamily="34" charset="0"/>
                <a:cs typeface="Arial" panose="020B0604020202020204" pitchFamily="34" charset="0"/>
              </a:rPr>
              <a:t> Feed-In Law</a:t>
            </a:r>
            <a:endParaRPr lang="en-GB" sz="1200" dirty="0">
              <a:solidFill>
                <a:srgbClr val="004F80"/>
              </a:solidFill>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0C8D22CE-ED6E-4466-B278-FBB3009F2A8E}"/>
              </a:ext>
            </a:extLst>
          </p:cNvPr>
          <p:cNvSpPr/>
          <p:nvPr/>
        </p:nvSpPr>
        <p:spPr>
          <a:xfrm>
            <a:off x="739965" y="2543482"/>
            <a:ext cx="1809441"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2000: </a:t>
            </a:r>
            <a:r>
              <a:rPr lang="de-DE" sz="1200" dirty="0">
                <a:solidFill>
                  <a:srgbClr val="004F80"/>
                </a:solidFill>
                <a:latin typeface="Arial" panose="020B0604020202020204" pitchFamily="34" charset="0"/>
                <a:cs typeface="Arial" panose="020B0604020202020204" pitchFamily="34" charset="0"/>
              </a:rPr>
              <a:t>First EEG</a:t>
            </a:r>
            <a:endParaRPr lang="en-GB" sz="1200" dirty="0">
              <a:solidFill>
                <a:srgbClr val="004F80"/>
              </a:solidFill>
              <a:latin typeface="Arial" panose="020B0604020202020204" pitchFamily="34" charset="0"/>
              <a:cs typeface="Arial" panose="020B0604020202020204" pitchFamily="34" charset="0"/>
            </a:endParaRPr>
          </a:p>
        </p:txBody>
      </p:sp>
      <p:sp>
        <p:nvSpPr>
          <p:cNvPr id="12" name="Rectangle 27">
            <a:extLst>
              <a:ext uri="{FF2B5EF4-FFF2-40B4-BE49-F238E27FC236}">
                <a16:creationId xmlns:a16="http://schemas.microsoft.com/office/drawing/2014/main" id="{E3379C33-6BF2-4431-BB04-B24A6FB9B2E5}"/>
              </a:ext>
            </a:extLst>
          </p:cNvPr>
          <p:cNvSpPr/>
          <p:nvPr/>
        </p:nvSpPr>
        <p:spPr>
          <a:xfrm>
            <a:off x="739965" y="3593938"/>
            <a:ext cx="3478535"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2016: EEG Amendment</a:t>
            </a:r>
          </a:p>
        </p:txBody>
      </p:sp>
      <p:sp>
        <p:nvSpPr>
          <p:cNvPr id="13" name="Rectangle 29">
            <a:extLst>
              <a:ext uri="{FF2B5EF4-FFF2-40B4-BE49-F238E27FC236}">
                <a16:creationId xmlns:a16="http://schemas.microsoft.com/office/drawing/2014/main" id="{62F17235-20AF-41C6-8570-105DC15FDD1C}"/>
              </a:ext>
            </a:extLst>
          </p:cNvPr>
          <p:cNvSpPr/>
          <p:nvPr/>
        </p:nvSpPr>
        <p:spPr>
          <a:xfrm>
            <a:off x="739965" y="2893634"/>
            <a:ext cx="2047565"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2010: Energy Concept</a:t>
            </a:r>
          </a:p>
        </p:txBody>
      </p:sp>
      <p:sp>
        <p:nvSpPr>
          <p:cNvPr id="14" name="Rectangle 31">
            <a:extLst>
              <a:ext uri="{FF2B5EF4-FFF2-40B4-BE49-F238E27FC236}">
                <a16:creationId xmlns:a16="http://schemas.microsoft.com/office/drawing/2014/main" id="{F7F83202-B1C6-4B38-8020-C63D8181DD6C}"/>
              </a:ext>
            </a:extLst>
          </p:cNvPr>
          <p:cNvSpPr/>
          <p:nvPr/>
        </p:nvSpPr>
        <p:spPr>
          <a:xfrm>
            <a:off x="739965" y="3944089"/>
            <a:ext cx="2079437"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2017: Auctions</a:t>
            </a:r>
          </a:p>
        </p:txBody>
      </p:sp>
      <p:sp>
        <p:nvSpPr>
          <p:cNvPr id="15" name="Rectangle 29">
            <a:extLst>
              <a:ext uri="{FF2B5EF4-FFF2-40B4-BE49-F238E27FC236}">
                <a16:creationId xmlns:a16="http://schemas.microsoft.com/office/drawing/2014/main" id="{71F6AC0E-2D40-4CB2-92CE-41B86313A25A}"/>
              </a:ext>
            </a:extLst>
          </p:cNvPr>
          <p:cNvSpPr/>
          <p:nvPr/>
        </p:nvSpPr>
        <p:spPr>
          <a:xfrm>
            <a:off x="739965" y="3243786"/>
            <a:ext cx="3574711" cy="276999"/>
          </a:xfrm>
          <a:prstGeom prst="rect">
            <a:avLst/>
          </a:prstGeom>
          <a:noFill/>
        </p:spPr>
        <p:txBody>
          <a:bodyPr wrap="square">
            <a:spAutoFit/>
          </a:bodyPr>
          <a:lstStyle/>
          <a:p>
            <a:r>
              <a:rPr lang="en-GB" sz="1200" dirty="0">
                <a:solidFill>
                  <a:srgbClr val="004F80"/>
                </a:solidFill>
                <a:latin typeface="Arial" panose="020B0604020202020204" pitchFamily="34" charset="0"/>
                <a:cs typeface="Arial" panose="020B0604020202020204" pitchFamily="34" charset="0"/>
              </a:rPr>
              <a:t>2011: Energiewende package, nuclear phase out</a:t>
            </a:r>
          </a:p>
        </p:txBody>
      </p:sp>
    </p:spTree>
    <p:extLst>
      <p:ext uri="{BB962C8B-B14F-4D97-AF65-F5344CB8AC3E}">
        <p14:creationId xmlns:p14="http://schemas.microsoft.com/office/powerpoint/2010/main" val="1851101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sz="2000" dirty="0"/>
              <a:t>Прогнозируемая установленная мощность электростанций в 2030 году (ГВт)</a:t>
            </a:r>
            <a:endParaRPr lang="en-GB" dirty="0"/>
          </a:p>
        </p:txBody>
      </p:sp>
      <p:sp>
        <p:nvSpPr>
          <p:cNvPr id="18" name="Textplatzhalter 17"/>
          <p:cNvSpPr>
            <a:spLocks noGrp="1"/>
          </p:cNvSpPr>
          <p:nvPr>
            <p:ph type="body" sz="quarter" idx="14"/>
          </p:nvPr>
        </p:nvSpPr>
        <p:spPr>
          <a:xfrm>
            <a:off x="282074" y="5539687"/>
            <a:ext cx="8640960" cy="367200"/>
          </a:xfrm>
        </p:spPr>
        <p:txBody>
          <a:bodyPr/>
          <a:lstStyle/>
          <a:p>
            <a:pPr lvl="0"/>
            <a:r>
              <a:rPr lang="ru-RU" i="1" kern="1200" dirty="0"/>
              <a:t>Более 70% общей установленной мощности в Германии будет основано на возобновляемых источниках энергии</a:t>
            </a:r>
            <a:r>
              <a:rPr lang="en-US" i="1" kern="1200" dirty="0"/>
              <a:t> </a:t>
            </a:r>
            <a:r>
              <a:rPr lang="ru-RU" i="1" kern="1200" dirty="0"/>
              <a:t>-</a:t>
            </a:r>
            <a:r>
              <a:rPr lang="en-US" i="1" kern="1200" dirty="0"/>
              <a:t> </a:t>
            </a:r>
            <a:r>
              <a:rPr lang="ru-RU" i="1" kern="1200" dirty="0"/>
              <a:t>в основном ветровой и солнечной</a:t>
            </a:r>
            <a:endParaRPr lang="en-GB" i="1" kern="1200" dirty="0"/>
          </a:p>
        </p:txBody>
      </p:sp>
      <p:sp>
        <p:nvSpPr>
          <p:cNvPr id="4" name="Foliennummernplatzhalter 3"/>
          <p:cNvSpPr>
            <a:spLocks noGrp="1"/>
          </p:cNvSpPr>
          <p:nvPr>
            <p:ph type="sldNum" sz="quarter" idx="17"/>
          </p:nvPr>
        </p:nvSpPr>
        <p:spPr/>
        <p:txBody>
          <a:bodyPr/>
          <a:lstStyle/>
          <a:p>
            <a:fld id="{1B8BBC47-C28F-4F87-B8CB-E7B50EC42BB7}" type="slidenum">
              <a:rPr lang="en-GB" sz="900" smtClean="0"/>
              <a:pPr/>
              <a:t>14</a:t>
            </a:fld>
            <a:endParaRPr lang="en-GB" sz="900" dirty="0"/>
          </a:p>
        </p:txBody>
      </p:sp>
      <p:sp>
        <p:nvSpPr>
          <p:cNvPr id="5" name="Textplatzhalter 4"/>
          <p:cNvSpPr>
            <a:spLocks noGrp="1"/>
          </p:cNvSpPr>
          <p:nvPr>
            <p:ph type="body" sz="quarter" idx="20"/>
          </p:nvPr>
        </p:nvSpPr>
        <p:spPr/>
        <p:txBody>
          <a:bodyPr/>
          <a:lstStyle/>
          <a:p>
            <a:pPr lvl="0"/>
            <a:r>
              <a:rPr lang="en-GB" i="1" dirty="0"/>
              <a:t>Source: </a:t>
            </a:r>
            <a:r>
              <a:rPr lang="en-GB" i="1" dirty="0" err="1"/>
              <a:t>BNetzA</a:t>
            </a:r>
            <a:r>
              <a:rPr lang="en-GB" i="1" dirty="0"/>
              <a:t> 2018</a:t>
            </a:r>
            <a:endParaRPr lang="de-DE" i="1" dirty="0"/>
          </a:p>
        </p:txBody>
      </p:sp>
      <p:pic>
        <p:nvPicPr>
          <p:cNvPr id="19" name="Grafik 18" descr="Zahnrad_Icon_blau.gif"/>
          <p:cNvPicPr>
            <a:picLocks noChangeAspect="1"/>
          </p:cNvPicPr>
          <p:nvPr/>
        </p:nvPicPr>
        <p:blipFill>
          <a:blip r:embed="rId3" cstate="print"/>
          <a:stretch>
            <a:fillRect/>
          </a:stretch>
        </p:blipFill>
        <p:spPr>
          <a:xfrm>
            <a:off x="8676000" y="1026000"/>
            <a:ext cx="432000" cy="432000"/>
          </a:xfrm>
          <a:prstGeom prst="rect">
            <a:avLst/>
          </a:prstGeom>
        </p:spPr>
      </p:pic>
      <p:graphicFrame>
        <p:nvGraphicFramePr>
          <p:cNvPr id="10" name="Диаграмма 9">
            <a:extLst>
              <a:ext uri="{FF2B5EF4-FFF2-40B4-BE49-F238E27FC236}">
                <a16:creationId xmlns:a16="http://schemas.microsoft.com/office/drawing/2014/main" id="{3659B15A-1A85-48FF-8507-63474723575C}"/>
              </a:ext>
            </a:extLst>
          </p:cNvPr>
          <p:cNvGraphicFramePr>
            <a:graphicFrameLocks/>
          </p:cNvGraphicFramePr>
          <p:nvPr>
            <p:extLst>
              <p:ext uri="{D42A27DB-BD31-4B8C-83A1-F6EECF244321}">
                <p14:modId xmlns:p14="http://schemas.microsoft.com/office/powerpoint/2010/main" val="3399148589"/>
              </p:ext>
            </p:extLst>
          </p:nvPr>
        </p:nvGraphicFramePr>
        <p:xfrm>
          <a:off x="4860032" y="2033430"/>
          <a:ext cx="4349858" cy="2636433"/>
        </p:xfrm>
        <a:graphic>
          <a:graphicData uri="http://schemas.openxmlformats.org/drawingml/2006/chart">
            <c:chart xmlns:c="http://schemas.openxmlformats.org/drawingml/2006/chart" xmlns:r="http://schemas.openxmlformats.org/officeDocument/2006/relationships" r:id="rId4"/>
          </a:graphicData>
        </a:graphic>
      </p:graphicFrame>
      <p:sp>
        <p:nvSpPr>
          <p:cNvPr id="11" name="Овал 10">
            <a:extLst>
              <a:ext uri="{FF2B5EF4-FFF2-40B4-BE49-F238E27FC236}">
                <a16:creationId xmlns:a16="http://schemas.microsoft.com/office/drawing/2014/main" id="{7EEDB863-71DF-4FE3-ADBE-D344A2EC1C66}"/>
              </a:ext>
            </a:extLst>
          </p:cNvPr>
          <p:cNvSpPr/>
          <p:nvPr/>
        </p:nvSpPr>
        <p:spPr>
          <a:xfrm>
            <a:off x="755576" y="2564904"/>
            <a:ext cx="1728192" cy="15455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276 ГВт</a:t>
            </a:r>
            <a:endParaRPr lang="en-US" sz="1600" b="1" dirty="0">
              <a:solidFill>
                <a:schemeClr val="tx1"/>
              </a:solidFill>
            </a:endParaRPr>
          </a:p>
        </p:txBody>
      </p:sp>
      <p:graphicFrame>
        <p:nvGraphicFramePr>
          <p:cNvPr id="14" name="Диаграмма 13">
            <a:extLst>
              <a:ext uri="{FF2B5EF4-FFF2-40B4-BE49-F238E27FC236}">
                <a16:creationId xmlns:a16="http://schemas.microsoft.com/office/drawing/2014/main" id="{DC85B61F-0A72-4037-A44B-F7E0EF109DDF}"/>
              </a:ext>
            </a:extLst>
          </p:cNvPr>
          <p:cNvGraphicFramePr>
            <a:graphicFrameLocks/>
          </p:cNvGraphicFramePr>
          <p:nvPr>
            <p:extLst>
              <p:ext uri="{D42A27DB-BD31-4B8C-83A1-F6EECF244321}">
                <p14:modId xmlns:p14="http://schemas.microsoft.com/office/powerpoint/2010/main" val="385942112"/>
              </p:ext>
            </p:extLst>
          </p:nvPr>
        </p:nvGraphicFramePr>
        <p:xfrm>
          <a:off x="24279" y="1959359"/>
          <a:ext cx="4578275" cy="2756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00517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100" y="1134713"/>
            <a:ext cx="8257356" cy="481436"/>
          </a:xfrm>
        </p:spPr>
        <p:txBody>
          <a:bodyPr/>
          <a:lstStyle/>
          <a:p>
            <a:r>
              <a:rPr lang="ru-RU" dirty="0"/>
              <a:t>Возобновляемые и ядерные источники энергии (в ТВтч)</a:t>
            </a:r>
            <a:endParaRPr lang="en-GB" dirty="0"/>
          </a:p>
        </p:txBody>
      </p:sp>
      <p:graphicFrame>
        <p:nvGraphicFramePr>
          <p:cNvPr id="5" name="Inhaltsplatzhalter 4"/>
          <p:cNvGraphicFramePr>
            <a:graphicFrameLocks noGrp="1"/>
          </p:cNvGraphicFramePr>
          <p:nvPr>
            <p:ph idx="1"/>
            <p:extLst/>
          </p:nvPr>
        </p:nvGraphicFramePr>
        <p:xfrm>
          <a:off x="419100" y="1796529"/>
          <a:ext cx="8041332" cy="3581499"/>
        </p:xfrm>
        <a:graphic>
          <a:graphicData uri="http://schemas.openxmlformats.org/drawingml/2006/chart">
            <c:chart xmlns:c="http://schemas.openxmlformats.org/drawingml/2006/chart" xmlns:r="http://schemas.openxmlformats.org/officeDocument/2006/relationships" r:id="rId3"/>
          </a:graphicData>
        </a:graphic>
      </p:graphicFrame>
      <p:sp>
        <p:nvSpPr>
          <p:cNvPr id="4" name="Foliennummernplatzhalt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B8BBC47-C28F-4F87-B8CB-E7B50EC42BB7}" type="slidenum">
              <a:rPr kumimoji="0" lang="de-DE" sz="9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de-DE"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hteck 5"/>
          <p:cNvSpPr/>
          <p:nvPr/>
        </p:nvSpPr>
        <p:spPr>
          <a:xfrm>
            <a:off x="395536" y="5661248"/>
            <a:ext cx="8568952" cy="646331"/>
          </a:xfrm>
          <a:prstGeom prst="rect">
            <a:avLst/>
          </a:prstGeom>
        </p:spPr>
        <p:txBody>
          <a:bodyPr wrap="square">
            <a:spAutoFit/>
          </a:bodyPr>
          <a:lstStyle/>
          <a:p>
            <a:pPr lvl="0">
              <a:defRPr/>
            </a:pPr>
            <a:r>
              <a:rPr lang="ru-RU" sz="1800" i="1" dirty="0">
                <a:solidFill>
                  <a:srgbClr val="000000"/>
                </a:solidFill>
                <a:latin typeface="Arial" pitchFamily="34" charset="0"/>
                <a:cs typeface="Arial" pitchFamily="34" charset="0"/>
              </a:rPr>
              <a:t>До 2022 года производство атомной энергии снизится до нуля. Возобновляемая электроэнергия постоянно растет.</a:t>
            </a:r>
            <a:endParaRPr lang="de-DE" sz="1800" i="1" dirty="0">
              <a:solidFill>
                <a:srgbClr val="000000"/>
              </a:solidFill>
              <a:latin typeface="Arial" pitchFamily="34" charset="0"/>
              <a:cs typeface="Arial" pitchFamily="34" charset="0"/>
            </a:endParaRPr>
          </a:p>
        </p:txBody>
      </p:sp>
      <p:sp>
        <p:nvSpPr>
          <p:cNvPr id="7" name="Textplatzhalter 5"/>
          <p:cNvSpPr txBox="1">
            <a:spLocks/>
          </p:cNvSpPr>
          <p:nvPr/>
        </p:nvSpPr>
        <p:spPr>
          <a:xfrm>
            <a:off x="5489697" y="6309320"/>
            <a:ext cx="3654303" cy="208473"/>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de-DE"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BMWi 2018 - Energiedaten</a:t>
            </a:r>
          </a:p>
        </p:txBody>
      </p:sp>
      <p:pic>
        <p:nvPicPr>
          <p:cNvPr id="8" name="Grafik 7" descr="Zahnrad_Icon_blau.gif"/>
          <p:cNvPicPr>
            <a:picLocks noChangeAspect="1"/>
          </p:cNvPicPr>
          <p:nvPr/>
        </p:nvPicPr>
        <p:blipFill>
          <a:blip r:embed="rId4" cstate="print"/>
          <a:stretch>
            <a:fillRect/>
          </a:stretch>
        </p:blipFill>
        <p:spPr>
          <a:xfrm>
            <a:off x="8676000" y="1026000"/>
            <a:ext cx="432000" cy="432000"/>
          </a:xfrm>
          <a:prstGeom prst="rect">
            <a:avLst/>
          </a:prstGeom>
        </p:spPr>
      </p:pic>
    </p:spTree>
    <p:extLst>
      <p:ext uri="{BB962C8B-B14F-4D97-AF65-F5344CB8AC3E}">
        <p14:creationId xmlns:p14="http://schemas.microsoft.com/office/powerpoint/2010/main" val="10249853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marL="741363" indent="-741363"/>
            <a:r>
              <a:rPr lang="en-GB" dirty="0"/>
              <a:t>FAQ: </a:t>
            </a:r>
            <a:r>
              <a:rPr lang="ru-RU" dirty="0"/>
              <a:t>Энергетический поворот ликвидирует или создает рабочие места</a:t>
            </a:r>
            <a:r>
              <a:rPr lang="en-GB" dirty="0"/>
              <a:t>?</a:t>
            </a:r>
          </a:p>
        </p:txBody>
      </p:sp>
      <p:sp>
        <p:nvSpPr>
          <p:cNvPr id="9" name="Textplatzhalter 8"/>
          <p:cNvSpPr>
            <a:spLocks noGrp="1"/>
          </p:cNvSpPr>
          <p:nvPr>
            <p:ph type="body" sz="quarter" idx="14"/>
          </p:nvPr>
        </p:nvSpPr>
        <p:spPr>
          <a:xfrm>
            <a:off x="667222" y="5823094"/>
            <a:ext cx="7809556" cy="367200"/>
          </a:xfrm>
        </p:spPr>
        <p:txBody>
          <a:bodyPr/>
          <a:lstStyle/>
          <a:p>
            <a:r>
              <a:rPr lang="ru-RU" altLang="de-DE" dirty="0"/>
              <a:t>Эти процессы идут одновременно</a:t>
            </a:r>
            <a:r>
              <a:rPr lang="en-GB" altLang="de-DE" dirty="0"/>
              <a:t>. </a:t>
            </a:r>
            <a:r>
              <a:rPr lang="ru-RU" altLang="de-DE" dirty="0"/>
              <a:t>Однако потери рабочих мест в традиционной энергетике меньше, чем рост занятости в возобновляемой энергетике</a:t>
            </a:r>
            <a:r>
              <a:rPr lang="en-GB" altLang="de-DE" dirty="0"/>
              <a:t>.</a:t>
            </a:r>
            <a:endParaRPr lang="en-GB" dirty="0"/>
          </a:p>
        </p:txBody>
      </p:sp>
      <p:sp>
        <p:nvSpPr>
          <p:cNvPr id="4" name="Foliennummernplatzhalter 3"/>
          <p:cNvSpPr>
            <a:spLocks noGrp="1"/>
          </p:cNvSpPr>
          <p:nvPr>
            <p:ph type="sldNum" sz="quarter" idx="17"/>
          </p:nvPr>
        </p:nvSpPr>
        <p:spPr/>
        <p:txBody>
          <a:bodyPr/>
          <a:lstStyle/>
          <a:p>
            <a:fld id="{1B8BBC47-C28F-4F87-B8CB-E7B50EC42BB7}" type="slidenum">
              <a:rPr lang="en-GB" smtClean="0"/>
              <a:pPr/>
              <a:t>16</a:t>
            </a:fld>
            <a:endParaRPr lang="en-GB"/>
          </a:p>
        </p:txBody>
      </p:sp>
      <p:graphicFrame>
        <p:nvGraphicFramePr>
          <p:cNvPr id="14" name="Diagramm 13"/>
          <p:cNvGraphicFramePr/>
          <p:nvPr>
            <p:extLst/>
          </p:nvPr>
        </p:nvGraphicFramePr>
        <p:xfrm>
          <a:off x="193410" y="1801176"/>
          <a:ext cx="8339059" cy="367103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platzhalter 7"/>
          <p:cNvSpPr>
            <a:spLocks noGrp="1"/>
          </p:cNvSpPr>
          <p:nvPr/>
        </p:nvSpPr>
        <p:spPr bwMode="auto">
          <a:xfrm>
            <a:off x="4588347" y="6295274"/>
            <a:ext cx="4499992" cy="20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None/>
              <a:defRPr sz="900" i="1" baseline="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4"/>
              </a:buBlip>
              <a:defRPr>
                <a:solidFill>
                  <a:schemeClr val="tx1"/>
                </a:solidFill>
                <a:latin typeface="+mn-lt"/>
              </a:defRPr>
            </a:lvl2pPr>
            <a:lvl3pPr marL="1143000" indent="-228600" algn="l" rtl="0" eaLnBrk="1" fontAlgn="base" hangingPunct="1">
              <a:spcBef>
                <a:spcPct val="20000"/>
              </a:spcBef>
              <a:spcAft>
                <a:spcPct val="0"/>
              </a:spcAft>
              <a:buSzPct val="85000"/>
              <a:buBlip>
                <a:blip r:embed="rId4"/>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4"/>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4"/>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4"/>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4"/>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4"/>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4"/>
              </a:buBlip>
              <a:defRPr sz="1600">
                <a:solidFill>
                  <a:schemeClr val="tx1"/>
                </a:solidFill>
                <a:latin typeface="+mn-lt"/>
              </a:defRPr>
            </a:lvl9pPr>
          </a:lstStyle>
          <a:p>
            <a:pPr marL="342900" indent="-342900" algn="r" fontAlgn="auto">
              <a:defRPr/>
            </a:pPr>
            <a:r>
              <a:rPr lang="en-GB" sz="1200" kern="0" dirty="0">
                <a:solidFill>
                  <a:srgbClr val="000000"/>
                </a:solidFill>
                <a:latin typeface="Arial" pitchFamily="34" charset="0"/>
                <a:cs typeface="Arial" pitchFamily="34" charset="0"/>
              </a:rPr>
              <a:t>Source: BMWi 2018, DLR / DIW / GWS 2018</a:t>
            </a:r>
          </a:p>
        </p:txBody>
      </p:sp>
      <p:pic>
        <p:nvPicPr>
          <p:cNvPr id="12" name="Grafik 11" descr="FAQ_Icon_FAQ.gif"/>
          <p:cNvPicPr>
            <a:picLocks noChangeAspect="1"/>
          </p:cNvPicPr>
          <p:nvPr/>
        </p:nvPicPr>
        <p:blipFill>
          <a:blip r:embed="rId5" cstate="print"/>
          <a:stretch>
            <a:fillRect/>
          </a:stretch>
        </p:blipFill>
        <p:spPr>
          <a:xfrm>
            <a:off x="8675908" y="1052736"/>
            <a:ext cx="432596" cy="432000"/>
          </a:xfrm>
          <a:prstGeom prst="rect">
            <a:avLst/>
          </a:prstGeom>
        </p:spPr>
      </p:pic>
      <p:sp>
        <p:nvSpPr>
          <p:cNvPr id="2" name="Прямоугольник 1">
            <a:extLst>
              <a:ext uri="{FF2B5EF4-FFF2-40B4-BE49-F238E27FC236}">
                <a16:creationId xmlns:a16="http://schemas.microsoft.com/office/drawing/2014/main" id="{60764D9B-6254-4FEF-80E6-6F61C90E63C6}"/>
              </a:ext>
            </a:extLst>
          </p:cNvPr>
          <p:cNvSpPr/>
          <p:nvPr/>
        </p:nvSpPr>
        <p:spPr>
          <a:xfrm>
            <a:off x="3250039" y="2204864"/>
            <a:ext cx="4054711" cy="214377"/>
          </a:xfrm>
          <a:prstGeom prst="rect">
            <a:avLst/>
          </a:prstGeom>
          <a:solidFill>
            <a:schemeClr val="accent3">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Занятость в традиционной энергетике</a:t>
            </a:r>
            <a:endParaRPr lang="en-US" sz="1400" dirty="0">
              <a:solidFill>
                <a:schemeClr val="tx1"/>
              </a:solidFill>
            </a:endParaRPr>
          </a:p>
        </p:txBody>
      </p:sp>
      <p:sp>
        <p:nvSpPr>
          <p:cNvPr id="10" name="Прямоугольник 9">
            <a:extLst>
              <a:ext uri="{FF2B5EF4-FFF2-40B4-BE49-F238E27FC236}">
                <a16:creationId xmlns:a16="http://schemas.microsoft.com/office/drawing/2014/main" id="{254C1E3D-5710-4588-B40E-A8F6F03C66AA}"/>
              </a:ext>
            </a:extLst>
          </p:cNvPr>
          <p:cNvSpPr/>
          <p:nvPr/>
        </p:nvSpPr>
        <p:spPr>
          <a:xfrm>
            <a:off x="3250038" y="2573069"/>
            <a:ext cx="4054711" cy="214377"/>
          </a:xfrm>
          <a:prstGeom prst="rect">
            <a:avLst/>
          </a:prstGeom>
          <a:solidFill>
            <a:schemeClr val="accent3">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rPr>
              <a:t>Занятость в возобновляемой энергетике</a:t>
            </a:r>
            <a:endParaRPr lang="en-US" sz="1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97681" y="1844824"/>
            <a:ext cx="7602711" cy="3674426"/>
          </a:xfrm>
        </p:spPr>
        <p:txBody>
          <a:bodyPr/>
          <a:lstStyle/>
          <a:p>
            <a:r>
              <a:rPr lang="ru-RU" sz="2000" b="1" dirty="0">
                <a:latin typeface="Arial" panose="020B0604020202020204" pitchFamily="34" charset="0"/>
                <a:cs typeface="Arial" panose="020B0604020202020204" pitchFamily="34" charset="0"/>
              </a:rPr>
              <a:t>Постепенный отказ от угля </a:t>
            </a:r>
            <a:r>
              <a:rPr lang="en-GB"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декарбонизация энергетического сектора</a:t>
            </a:r>
            <a:r>
              <a:rPr lang="en-GB" sz="2000" dirty="0">
                <a:latin typeface="Arial" panose="020B0604020202020204" pitchFamily="34" charset="0"/>
                <a:cs typeface="Arial" panose="020B0604020202020204" pitchFamily="34" charset="0"/>
              </a:rPr>
              <a:t>)</a:t>
            </a:r>
          </a:p>
          <a:p>
            <a:r>
              <a:rPr lang="ru-RU" sz="2000" b="1" dirty="0">
                <a:latin typeface="Arial" panose="020B0604020202020204" pitchFamily="34" charset="0"/>
                <a:cs typeface="Arial" panose="020B0604020202020204" pitchFamily="34" charset="0"/>
              </a:rPr>
              <a:t>Регуляторный Акт об изменении климата</a:t>
            </a:r>
            <a:endParaRPr lang="en-GB" sz="2000" b="1" dirty="0">
              <a:latin typeface="Arial" panose="020B0604020202020204" pitchFamily="34" charset="0"/>
              <a:cs typeface="Arial" panose="020B0604020202020204" pitchFamily="34" charset="0"/>
            </a:endParaRPr>
          </a:p>
          <a:p>
            <a:r>
              <a:rPr lang="ru-RU" sz="2000" dirty="0">
                <a:latin typeface="Arial" panose="020B0604020202020204" pitchFamily="34" charset="0"/>
                <a:cs typeface="Arial" panose="020B0604020202020204" pitchFamily="34" charset="0"/>
              </a:rPr>
              <a:t>Энергетический поворот в </a:t>
            </a:r>
            <a:r>
              <a:rPr lang="ru-RU" sz="2000" b="1" dirty="0">
                <a:latin typeface="Arial" panose="020B0604020202020204" pitchFamily="34" charset="0"/>
                <a:cs typeface="Arial" panose="020B0604020202020204" pitchFamily="34" charset="0"/>
              </a:rPr>
              <a:t>теплоснабжении</a:t>
            </a:r>
            <a:r>
              <a:rPr lang="ru-RU" sz="2000" dirty="0">
                <a:latin typeface="Arial" panose="020B0604020202020204" pitchFamily="34" charset="0"/>
                <a:cs typeface="Arial" panose="020B0604020202020204" pitchFamily="34" charset="0"/>
              </a:rPr>
              <a:t> (здания)</a:t>
            </a:r>
            <a:endParaRPr lang="en-GB" sz="2000" dirty="0">
              <a:latin typeface="Arial" panose="020B0604020202020204" pitchFamily="34" charset="0"/>
              <a:cs typeface="Arial" panose="020B0604020202020204" pitchFamily="34" charset="0"/>
            </a:endParaRPr>
          </a:p>
          <a:p>
            <a:r>
              <a:rPr lang="ru-RU" sz="2000" dirty="0"/>
              <a:t>Энергетический поворот на </a:t>
            </a:r>
            <a:r>
              <a:rPr lang="ru-RU" sz="2000" b="1" dirty="0"/>
              <a:t>транспорте</a:t>
            </a:r>
            <a:endParaRPr lang="en-GB" sz="2000" b="1"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Сопряжение секторов</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энергетика, тепло, транспорт</a:t>
            </a:r>
            <a:r>
              <a:rPr lang="en-GB" sz="2000" dirty="0">
                <a:latin typeface="Arial" panose="020B0604020202020204" pitchFamily="34" charset="0"/>
                <a:cs typeface="Arial" panose="020B0604020202020204" pitchFamily="34" charset="0"/>
              </a:rPr>
              <a:t>)</a:t>
            </a:r>
          </a:p>
          <a:p>
            <a:r>
              <a:rPr lang="ru-RU" sz="2000" b="1" dirty="0" err="1"/>
              <a:t>Электромобильность</a:t>
            </a:r>
            <a:r>
              <a:rPr lang="en-GB" sz="2000" b="1" dirty="0"/>
              <a:t> </a:t>
            </a:r>
            <a:r>
              <a:rPr lang="ru-RU" sz="2000" dirty="0"/>
              <a:t>и инфраструктура зарядки</a:t>
            </a:r>
            <a:endParaRPr lang="en-GB" sz="2000" dirty="0"/>
          </a:p>
          <a:p>
            <a:r>
              <a:rPr lang="ru-RU" sz="2000" b="1" dirty="0">
                <a:latin typeface="Arial" panose="020B0604020202020204" pitchFamily="34" charset="0"/>
                <a:cs typeface="Arial" panose="020B0604020202020204" pitchFamily="34" charset="0"/>
              </a:rPr>
              <a:t>Интеграция сети </a:t>
            </a:r>
            <a:r>
              <a:rPr lang="ru-RU" sz="2000" dirty="0">
                <a:latin typeface="Arial" panose="020B0604020202020204" pitchFamily="34" charset="0"/>
                <a:cs typeface="Arial" panose="020B0604020202020204" pitchFamily="34" charset="0"/>
              </a:rPr>
              <a:t>с учетом растущей доли ВИЭ</a:t>
            </a:r>
            <a:endParaRPr lang="en-GB" sz="2000"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Модернизация/расширение сети</a:t>
            </a:r>
            <a:endParaRPr lang="en-GB" sz="2000"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Трансграничная интеграция сети</a:t>
            </a:r>
            <a:endParaRPr lang="en-GB" sz="200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p:txBody>
          <a:bodyPr/>
          <a:lstStyle/>
          <a:p>
            <a:r>
              <a:rPr lang="ru-RU" dirty="0">
                <a:latin typeface="Arial" panose="020B0604020202020204" pitchFamily="34" charset="0"/>
                <a:cs typeface="Arial" panose="020B0604020202020204" pitchFamily="34" charset="0"/>
              </a:rPr>
              <a:t>Последующие шаги в Энергетической повороте</a:t>
            </a:r>
            <a:endParaRPr lang="en-GB"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4"/>
          </p:nvPr>
        </p:nvSpPr>
        <p:spPr>
          <a:xfrm>
            <a:off x="501608" y="5851930"/>
            <a:ext cx="7995443" cy="367200"/>
          </a:xfrm>
        </p:spPr>
        <p:txBody>
          <a:bodyPr/>
          <a:lstStyle/>
          <a:p>
            <a:r>
              <a:rPr lang="ru-RU" dirty="0"/>
              <a:t>Энергетический поворот </a:t>
            </a:r>
            <a:r>
              <a:rPr lang="en-GB" dirty="0"/>
              <a:t>– </a:t>
            </a:r>
            <a:r>
              <a:rPr lang="ru-RU" dirty="0"/>
              <a:t>это длительный процесс, который неизбежно будет сталкиваться с некоторыми вызовами</a:t>
            </a:r>
            <a:endParaRPr lang="en-GB" dirty="0">
              <a:latin typeface="Arial" panose="020B0604020202020204" pitchFamily="34" charset="0"/>
              <a:cs typeface="Arial" panose="020B0604020202020204" pitchFamily="34" charset="0"/>
            </a:endParaRPr>
          </a:p>
        </p:txBody>
      </p:sp>
      <p:sp>
        <p:nvSpPr>
          <p:cNvPr id="5" name="Foliennummernplatzhalter 4"/>
          <p:cNvSpPr>
            <a:spLocks noGrp="1"/>
          </p:cNvSpPr>
          <p:nvPr>
            <p:ph type="sldNum" sz="quarter" idx="17"/>
          </p:nvPr>
        </p:nvSpPr>
        <p:spPr/>
        <p:txBody>
          <a:bodyPr/>
          <a:lstStyle/>
          <a:p>
            <a:fld id="{5DDDDED7-290D-490E-84A4-0EC6E3B5D60A}" type="slidenum">
              <a:rPr lang="en-GB" smtClean="0"/>
              <a:pPr/>
              <a:t>17</a:t>
            </a:fld>
            <a:endParaRPr lang="en-GB" dirty="0"/>
          </a:p>
        </p:txBody>
      </p:sp>
      <p:pic>
        <p:nvPicPr>
          <p:cNvPr id="6" name="Grafik 5" descr="EE_Icon.gif"/>
          <p:cNvPicPr>
            <a:picLocks noChangeAspect="1"/>
          </p:cNvPicPr>
          <p:nvPr/>
        </p:nvPicPr>
        <p:blipFill>
          <a:blip r:embed="rId3" cstate="print"/>
          <a:stretch>
            <a:fillRect/>
          </a:stretch>
        </p:blipFill>
        <p:spPr>
          <a:xfrm>
            <a:off x="8676000" y="1026000"/>
            <a:ext cx="432000" cy="432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2276871"/>
            <a:ext cx="1523566" cy="2830459"/>
          </a:xfrm>
          <a:prstGeom prst="rect">
            <a:avLst/>
          </a:prstGeom>
        </p:spPr>
      </p:pic>
      <p:sp>
        <p:nvSpPr>
          <p:cNvPr id="8" name="Textplatzhalter 3"/>
          <p:cNvSpPr txBox="1">
            <a:spLocks/>
          </p:cNvSpPr>
          <p:nvPr/>
        </p:nvSpPr>
        <p:spPr>
          <a:xfrm>
            <a:off x="5478964" y="6309320"/>
            <a:ext cx="3665036" cy="216000"/>
          </a:xfrm>
          <a:prstGeom prst="rect">
            <a:avLst/>
          </a:prstGeom>
        </p:spPr>
        <p:txBody>
          <a:bodyPr/>
          <a:lstStyle>
            <a:lvl1pPr marL="342900" indent="-342900" algn="l" rtl="0" eaLnBrk="1" fontAlgn="base" hangingPunct="1">
              <a:spcBef>
                <a:spcPct val="20000"/>
              </a:spcBef>
              <a:spcAft>
                <a:spcPct val="0"/>
              </a:spcAft>
              <a:buBlip>
                <a:blip r:embed="rId5"/>
              </a:buBlip>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SzPct val="90000"/>
              <a:buBlip>
                <a:blip r:embed="rId5"/>
              </a:buBlip>
              <a:defRPr>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SzPct val="85000"/>
              <a:buBlip>
                <a:blip r:embed="rId5"/>
              </a:buBlip>
              <a:defRPr sz="16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SzPct val="85000"/>
              <a:buBlip>
                <a:blip r:embed="rId5"/>
              </a:buBlip>
              <a:defRPr sz="16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SzPct val="85000"/>
              <a:buBlip>
                <a:blip r:embed="rId5"/>
              </a:buBlip>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SzPct val="85000"/>
              <a:buBlip>
                <a:blip r:embed="rId5"/>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5"/>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5"/>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5"/>
              </a:buBlip>
              <a:defRPr sz="1600">
                <a:solidFill>
                  <a:schemeClr val="tx1"/>
                </a:solidFill>
                <a:latin typeface="+mn-lt"/>
              </a:defRPr>
            </a:lvl9pPr>
          </a:lstStyle>
          <a:p>
            <a:pPr marL="0" indent="0" algn="r">
              <a:buNone/>
            </a:pPr>
            <a:r>
              <a:rPr lang="en-GB" altLang="de-DE" sz="1200" i="1" dirty="0">
                <a:solidFill>
                  <a:srgbClr val="000000"/>
                </a:solidFill>
              </a:rPr>
              <a:t>Source: RENAC</a:t>
            </a:r>
          </a:p>
          <a:p>
            <a:endParaRPr lang="de-DE" kern="0" dirty="0"/>
          </a:p>
        </p:txBody>
      </p:sp>
    </p:spTree>
    <p:extLst>
      <p:ext uri="{BB962C8B-B14F-4D97-AF65-F5344CB8AC3E}">
        <p14:creationId xmlns:p14="http://schemas.microsoft.com/office/powerpoint/2010/main" val="396017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591656" y="2286754"/>
            <a:ext cx="2376264" cy="1752600"/>
          </a:xfrm>
        </p:spPr>
        <p:txBody>
          <a:bodyPr/>
          <a:lstStyle/>
          <a:p>
            <a:r>
              <a:rPr lang="de-DE" b="1" dirty="0">
                <a:latin typeface="Arial" panose="020B0604020202020204" pitchFamily="34" charset="0"/>
                <a:cs typeface="Arial" panose="020B0604020202020204" pitchFamily="34" charset="0"/>
              </a:rPr>
              <a:t>THANK YOU</a:t>
            </a:r>
          </a:p>
        </p:txBody>
      </p:sp>
      <p:sp>
        <p:nvSpPr>
          <p:cNvPr id="4" name="TextBox 1">
            <a:extLst>
              <a:ext uri="{FF2B5EF4-FFF2-40B4-BE49-F238E27FC236}">
                <a16:creationId xmlns:a16="http://schemas.microsoft.com/office/drawing/2014/main" id="{5AADFED3-8524-4EF3-883D-936892775702}"/>
              </a:ext>
            </a:extLst>
          </p:cNvPr>
          <p:cNvSpPr txBox="1">
            <a:spLocks noChangeArrowheads="1"/>
          </p:cNvSpPr>
          <p:nvPr/>
        </p:nvSpPr>
        <p:spPr bwMode="auto">
          <a:xfrm>
            <a:off x="1043608" y="2996952"/>
            <a:ext cx="5040312" cy="1569660"/>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de-DE" sz="4800" dirty="0" err="1">
                <a:solidFill>
                  <a:schemeClr val="bg1"/>
                </a:solidFill>
              </a:rPr>
              <a:t>Дякую</a:t>
            </a:r>
            <a:r>
              <a:rPr lang="ru-RU" altLang="de-DE" sz="4800" dirty="0">
                <a:solidFill>
                  <a:schemeClr val="bg1"/>
                </a:solidFill>
              </a:rPr>
              <a:t>!</a:t>
            </a:r>
          </a:p>
          <a:p>
            <a:pPr eaLnBrk="1" hangingPunct="1"/>
            <a:endParaRPr lang="uk-UA" altLang="de-DE" sz="4800" dirty="0">
              <a:solidFill>
                <a:schemeClr val="bg1"/>
              </a:solidFill>
            </a:endParaRPr>
          </a:p>
        </p:txBody>
      </p:sp>
    </p:spTree>
    <p:extLst>
      <p:ext uri="{BB962C8B-B14F-4D97-AF65-F5344CB8AC3E}">
        <p14:creationId xmlns:p14="http://schemas.microsoft.com/office/powerpoint/2010/main" val="341877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ru-RU" dirty="0"/>
              <a:t>Политика и основополагающие принципы энергетического поворота</a:t>
            </a:r>
            <a:endParaRPr lang="en-GB" dirty="0"/>
          </a:p>
        </p:txBody>
      </p:sp>
      <p:sp>
        <p:nvSpPr>
          <p:cNvPr id="2" name="Textplatzhalter 1"/>
          <p:cNvSpPr>
            <a:spLocks noGrp="1"/>
          </p:cNvSpPr>
          <p:nvPr>
            <p:ph type="body" sz="quarter" idx="14"/>
          </p:nvPr>
        </p:nvSpPr>
        <p:spPr>
          <a:xfrm>
            <a:off x="539552" y="5942120"/>
            <a:ext cx="8136447" cy="367200"/>
          </a:xfrm>
        </p:spPr>
        <p:txBody>
          <a:bodyPr/>
          <a:lstStyle/>
          <a:p>
            <a:r>
              <a:rPr lang="ru-RU" kern="1200" dirty="0">
                <a:solidFill>
                  <a:schemeClr val="accent3">
                    <a:lumMod val="75000"/>
                  </a:schemeClr>
                </a:solidFill>
              </a:rPr>
              <a:t>Доступность</a:t>
            </a:r>
            <a:r>
              <a:rPr lang="ru-RU" kern="1200" dirty="0"/>
              <a:t>, </a:t>
            </a:r>
            <a:r>
              <a:rPr lang="ru-RU" kern="1200" dirty="0">
                <a:solidFill>
                  <a:schemeClr val="accent3">
                    <a:lumMod val="75000"/>
                  </a:schemeClr>
                </a:solidFill>
              </a:rPr>
              <a:t>надежность</a:t>
            </a:r>
            <a:r>
              <a:rPr lang="ru-RU" kern="1200" dirty="0"/>
              <a:t> и </a:t>
            </a:r>
            <a:r>
              <a:rPr lang="ru-RU" kern="1200" dirty="0">
                <a:solidFill>
                  <a:schemeClr val="accent3">
                    <a:lumMod val="75000"/>
                  </a:schemeClr>
                </a:solidFill>
              </a:rPr>
              <a:t>защита климата </a:t>
            </a:r>
            <a:r>
              <a:rPr lang="ru-RU" kern="1200" dirty="0"/>
              <a:t>взаимоувязаны и одновременно являются конечными целями Энергетического поворота</a:t>
            </a:r>
            <a:endParaRPr lang="en-GB" dirty="0"/>
          </a:p>
        </p:txBody>
      </p:sp>
      <p:sp>
        <p:nvSpPr>
          <p:cNvPr id="4" name="Foliennummernplatzhalter 3"/>
          <p:cNvSpPr>
            <a:spLocks noGrp="1"/>
          </p:cNvSpPr>
          <p:nvPr>
            <p:ph type="sldNum" sz="quarter" idx="17"/>
          </p:nvPr>
        </p:nvSpPr>
        <p:spPr/>
        <p:txBody>
          <a:bodyPr/>
          <a:lstStyle/>
          <a:p>
            <a:fld id="{5DDDDED7-290D-490E-84A4-0EC6E3B5D60A}" type="slidenum">
              <a:rPr lang="en-GB" smtClean="0"/>
              <a:pPr/>
              <a:t>2</a:t>
            </a:fld>
            <a:endParaRPr lang="en-GB" dirty="0"/>
          </a:p>
        </p:txBody>
      </p:sp>
      <p:sp>
        <p:nvSpPr>
          <p:cNvPr id="13" name="Text Placeholder 12"/>
          <p:cNvSpPr txBox="1">
            <a:spLocks/>
          </p:cNvSpPr>
          <p:nvPr/>
        </p:nvSpPr>
        <p:spPr>
          <a:xfrm>
            <a:off x="6480920" y="6309320"/>
            <a:ext cx="2663080" cy="288032"/>
          </a:xfrm>
          <a:prstGeom prst="rect">
            <a:avLst/>
          </a:prstGeom>
        </p:spPr>
        <p:txBody>
          <a:bodyPr rtlCol="0">
            <a:noAutofit/>
          </a:bodyPr>
          <a:lstStyle/>
          <a:p>
            <a:pPr marL="342900" indent="-342900" algn="r" fontAlgn="auto">
              <a:spcBef>
                <a:spcPct val="20000"/>
              </a:spcBef>
              <a:defRPr/>
            </a:pPr>
            <a:r>
              <a:rPr lang="en-GB" sz="1200" i="1" kern="0" dirty="0">
                <a:solidFill>
                  <a:srgbClr val="000000"/>
                </a:solidFill>
                <a:latin typeface="Arial" panose="020B0604020202020204" pitchFamily="34" charset="0"/>
                <a:cs typeface="Arial" panose="020B0604020202020204" pitchFamily="34" charset="0"/>
              </a:rPr>
              <a:t>Source: RENAC</a:t>
            </a:r>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25588" t="55570" r="37400" b="28835"/>
          <a:stretch/>
        </p:blipFill>
        <p:spPr>
          <a:xfrm>
            <a:off x="2051720" y="3964463"/>
            <a:ext cx="3384376" cy="1008112"/>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50399" t="30075" r="25189" b="19798"/>
          <a:stretch/>
        </p:blipFill>
        <p:spPr>
          <a:xfrm rot="204759">
            <a:off x="4344735" y="2535485"/>
            <a:ext cx="2182723" cy="3168470"/>
          </a:xfrm>
          <a:prstGeom prst="rect">
            <a:avLst/>
          </a:prstGeom>
        </p:spPr>
      </p:pic>
      <p:pic>
        <p:nvPicPr>
          <p:cNvPr id="3" name="Immagine 2"/>
          <p:cNvPicPr>
            <a:picLocks noChangeAspect="1"/>
          </p:cNvPicPr>
          <p:nvPr/>
        </p:nvPicPr>
        <p:blipFill rotWithShape="1">
          <a:blip r:embed="rId5" cstate="print">
            <a:extLst>
              <a:ext uri="{28A0092B-C50C-407E-A947-70E740481C1C}">
                <a14:useLocalDpi xmlns:a14="http://schemas.microsoft.com/office/drawing/2010/main" val="0"/>
              </a:ext>
            </a:extLst>
          </a:blip>
          <a:srcRect l="35038" t="15468" r="38188" b="42203"/>
          <a:stretch/>
        </p:blipFill>
        <p:spPr>
          <a:xfrm>
            <a:off x="2964575" y="1628800"/>
            <a:ext cx="2486474" cy="2490920"/>
          </a:xfrm>
          <a:prstGeom prst="rect">
            <a:avLst/>
          </a:prstGeom>
        </p:spPr>
      </p:pic>
      <p:sp>
        <p:nvSpPr>
          <p:cNvPr id="14" name="Inhaltsplatzhalter 2"/>
          <p:cNvSpPr txBox="1">
            <a:spLocks/>
          </p:cNvSpPr>
          <p:nvPr/>
        </p:nvSpPr>
        <p:spPr>
          <a:xfrm>
            <a:off x="425664" y="4897218"/>
            <a:ext cx="4362360" cy="728825"/>
          </a:xfrm>
          <a:prstGeom prst="rect">
            <a:avLst/>
          </a:prstGeom>
        </p:spPr>
        <p:txBody>
          <a:bodyPr/>
          <a:lstStyle>
            <a:lvl1pPr marL="342900" indent="-342900" algn="l" rtl="0" eaLnBrk="1" fontAlgn="base" hangingPunct="1">
              <a:spcBef>
                <a:spcPct val="20000"/>
              </a:spcBef>
              <a:spcAft>
                <a:spcPct val="0"/>
              </a:spcAft>
              <a:buBlip>
                <a:blip r:embed="rId6"/>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6"/>
              </a:buBlip>
              <a:defRPr>
                <a:solidFill>
                  <a:schemeClr val="tx1"/>
                </a:solidFill>
                <a:latin typeface="+mn-lt"/>
              </a:defRPr>
            </a:lvl2pPr>
            <a:lvl3pPr marL="1143000" indent="-228600" algn="l" rtl="0" eaLnBrk="1" fontAlgn="base" hangingPunct="1">
              <a:spcBef>
                <a:spcPct val="20000"/>
              </a:spcBef>
              <a:spcAft>
                <a:spcPct val="0"/>
              </a:spcAft>
              <a:buSzPct val="85000"/>
              <a:buBlip>
                <a:blip r:embed="rId6"/>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6"/>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6"/>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6"/>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6"/>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6"/>
              </a:buBlip>
              <a:defRPr sz="1600">
                <a:solidFill>
                  <a:schemeClr val="tx1"/>
                </a:solidFill>
                <a:latin typeface="+mn-lt"/>
              </a:defRPr>
            </a:lvl9pPr>
          </a:lstStyle>
          <a:p>
            <a:pPr marL="0">
              <a:buFontTx/>
              <a:buNone/>
            </a:pPr>
            <a:r>
              <a:rPr lang="ru-RU" sz="2000" b="1" kern="1200" dirty="0">
                <a:solidFill>
                  <a:srgbClr val="939EAE"/>
                </a:solidFill>
                <a:latin typeface="Arial" pitchFamily="34" charset="0"/>
                <a:cs typeface="Arial" pitchFamily="34" charset="0"/>
              </a:rPr>
              <a:t>Доступное и экономически эффективное энергоснабжение</a:t>
            </a:r>
            <a:endParaRPr lang="en-GB" sz="2000" b="1" kern="0" dirty="0">
              <a:solidFill>
                <a:srgbClr val="939EAE"/>
              </a:solidFill>
              <a:latin typeface="Arial" pitchFamily="34" charset="0"/>
              <a:cs typeface="Arial" pitchFamily="34" charset="0"/>
            </a:endParaRPr>
          </a:p>
        </p:txBody>
      </p:sp>
      <p:sp>
        <p:nvSpPr>
          <p:cNvPr id="15" name="Inhaltsplatzhalter 2"/>
          <p:cNvSpPr txBox="1">
            <a:spLocks/>
          </p:cNvSpPr>
          <p:nvPr/>
        </p:nvSpPr>
        <p:spPr>
          <a:xfrm>
            <a:off x="5436096" y="1632371"/>
            <a:ext cx="3240360" cy="648072"/>
          </a:xfrm>
          <a:prstGeom prst="rect">
            <a:avLst/>
          </a:prstGeom>
        </p:spPr>
        <p:txBody>
          <a:bodyPr/>
          <a:lstStyle>
            <a:lvl1pPr marL="342900" indent="-342900" algn="l" rtl="0" eaLnBrk="1" fontAlgn="base" hangingPunct="1">
              <a:spcBef>
                <a:spcPct val="20000"/>
              </a:spcBef>
              <a:spcAft>
                <a:spcPct val="0"/>
              </a:spcAft>
              <a:buBlip>
                <a:blip r:embed="rId6"/>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6"/>
              </a:buBlip>
              <a:defRPr>
                <a:solidFill>
                  <a:schemeClr val="tx1"/>
                </a:solidFill>
                <a:latin typeface="+mn-lt"/>
              </a:defRPr>
            </a:lvl2pPr>
            <a:lvl3pPr marL="1143000" indent="-228600" algn="l" rtl="0" eaLnBrk="1" fontAlgn="base" hangingPunct="1">
              <a:spcBef>
                <a:spcPct val="20000"/>
              </a:spcBef>
              <a:spcAft>
                <a:spcPct val="0"/>
              </a:spcAft>
              <a:buSzPct val="85000"/>
              <a:buBlip>
                <a:blip r:embed="rId6"/>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6"/>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6"/>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6"/>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6"/>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6"/>
              </a:buBlip>
              <a:defRPr sz="1600">
                <a:solidFill>
                  <a:schemeClr val="tx1"/>
                </a:solidFill>
                <a:latin typeface="+mn-lt"/>
              </a:defRPr>
            </a:lvl9pPr>
          </a:lstStyle>
          <a:p>
            <a:pPr marL="0">
              <a:buFontTx/>
              <a:buNone/>
            </a:pPr>
            <a:r>
              <a:rPr lang="ru-RU" sz="2000" b="1" kern="1200" dirty="0">
                <a:solidFill>
                  <a:srgbClr val="153E5B"/>
                </a:solidFill>
                <a:latin typeface="Arial" pitchFamily="34" charset="0"/>
                <a:cs typeface="Arial" pitchFamily="34" charset="0"/>
              </a:rPr>
              <a:t>Безопасное и надежное энергоснабжение</a:t>
            </a:r>
            <a:endParaRPr lang="en-GB" sz="2000" b="1" kern="0" dirty="0">
              <a:solidFill>
                <a:srgbClr val="153E5B"/>
              </a:solidFill>
              <a:latin typeface="Arial" pitchFamily="34" charset="0"/>
              <a:cs typeface="Arial" pitchFamily="34" charset="0"/>
            </a:endParaRPr>
          </a:p>
        </p:txBody>
      </p:sp>
      <p:sp>
        <p:nvSpPr>
          <p:cNvPr id="16" name="Inhaltsplatzhalter 2"/>
          <p:cNvSpPr txBox="1">
            <a:spLocks/>
          </p:cNvSpPr>
          <p:nvPr/>
        </p:nvSpPr>
        <p:spPr>
          <a:xfrm>
            <a:off x="6363846" y="4653136"/>
            <a:ext cx="2528634" cy="972907"/>
          </a:xfrm>
          <a:prstGeom prst="rect">
            <a:avLst/>
          </a:prstGeom>
        </p:spPr>
        <p:txBody>
          <a:bodyPr/>
          <a:lstStyle>
            <a:lvl1pPr marL="342900" indent="-342900" algn="l" rtl="0" eaLnBrk="1" fontAlgn="base" hangingPunct="1">
              <a:spcBef>
                <a:spcPct val="20000"/>
              </a:spcBef>
              <a:spcAft>
                <a:spcPct val="0"/>
              </a:spcAft>
              <a:buBlip>
                <a:blip r:embed="rId6"/>
              </a:buBlip>
              <a:defRPr sz="2200">
                <a:solidFill>
                  <a:schemeClr val="tx1"/>
                </a:solidFill>
                <a:latin typeface="+mn-lt"/>
                <a:ea typeface="+mn-ea"/>
                <a:cs typeface="+mn-cs"/>
              </a:defRPr>
            </a:lvl1pPr>
            <a:lvl2pPr marL="742950" indent="-285750" algn="l" rtl="0" eaLnBrk="1" fontAlgn="base" hangingPunct="1">
              <a:spcBef>
                <a:spcPct val="20000"/>
              </a:spcBef>
              <a:spcAft>
                <a:spcPct val="0"/>
              </a:spcAft>
              <a:buSzPct val="90000"/>
              <a:buBlip>
                <a:blip r:embed="rId6"/>
              </a:buBlip>
              <a:defRPr>
                <a:solidFill>
                  <a:schemeClr val="tx1"/>
                </a:solidFill>
                <a:latin typeface="+mn-lt"/>
              </a:defRPr>
            </a:lvl2pPr>
            <a:lvl3pPr marL="1143000" indent="-228600" algn="l" rtl="0" eaLnBrk="1" fontAlgn="base" hangingPunct="1">
              <a:spcBef>
                <a:spcPct val="20000"/>
              </a:spcBef>
              <a:spcAft>
                <a:spcPct val="0"/>
              </a:spcAft>
              <a:buSzPct val="85000"/>
              <a:buBlip>
                <a:blip r:embed="rId6"/>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6"/>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6"/>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6"/>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6"/>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6"/>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6"/>
              </a:buBlip>
              <a:defRPr sz="1600">
                <a:solidFill>
                  <a:schemeClr val="tx1"/>
                </a:solidFill>
                <a:latin typeface="+mn-lt"/>
              </a:defRPr>
            </a:lvl9pPr>
          </a:lstStyle>
          <a:p>
            <a:pPr marL="0">
              <a:buFontTx/>
              <a:buNone/>
            </a:pPr>
            <a:r>
              <a:rPr lang="ru-RU" sz="2000" b="1" dirty="0">
                <a:solidFill>
                  <a:srgbClr val="356491"/>
                </a:solidFill>
                <a:latin typeface="Arial" pitchFamily="34" charset="0"/>
                <a:cs typeface="Arial" pitchFamily="34" charset="0"/>
              </a:rPr>
              <a:t>Экологически рациональное</a:t>
            </a:r>
            <a:br>
              <a:rPr lang="ru-RU" sz="2000" b="1" dirty="0">
                <a:solidFill>
                  <a:srgbClr val="356491"/>
                </a:solidFill>
                <a:latin typeface="Arial" pitchFamily="34" charset="0"/>
                <a:cs typeface="Arial" pitchFamily="34" charset="0"/>
              </a:rPr>
            </a:br>
            <a:r>
              <a:rPr lang="ru-RU" sz="2000" b="1" dirty="0">
                <a:solidFill>
                  <a:srgbClr val="356491"/>
                </a:solidFill>
                <a:latin typeface="Arial" pitchFamily="34" charset="0"/>
                <a:cs typeface="Arial" pitchFamily="34" charset="0"/>
              </a:rPr>
              <a:t>энергоснабжение</a:t>
            </a:r>
            <a:endParaRPr lang="en-GB" sz="2000" b="1" kern="0" dirty="0">
              <a:solidFill>
                <a:srgbClr val="356491"/>
              </a:solidFill>
              <a:latin typeface="Arial" pitchFamily="34" charset="0"/>
              <a:cs typeface="Arial" pitchFamily="34" charset="0"/>
            </a:endParaRPr>
          </a:p>
        </p:txBody>
      </p:sp>
      <p:pic>
        <p:nvPicPr>
          <p:cNvPr id="18" name="Grafik 17" descr="Politics_Icon_blau.gif"/>
          <p:cNvPicPr>
            <a:picLocks noChangeAspect="1"/>
          </p:cNvPicPr>
          <p:nvPr/>
        </p:nvPicPr>
        <p:blipFill>
          <a:blip r:embed="rId7" cstate="print"/>
          <a:stretch>
            <a:fillRect/>
          </a:stretch>
        </p:blipFill>
        <p:spPr>
          <a:xfrm>
            <a:off x="8676000" y="1026000"/>
            <a:ext cx="432000" cy="432000"/>
          </a:xfrm>
          <a:prstGeom prst="rect">
            <a:avLst/>
          </a:prstGeom>
        </p:spPr>
      </p:pic>
    </p:spTree>
    <p:extLst>
      <p:ext uri="{BB962C8B-B14F-4D97-AF65-F5344CB8AC3E}">
        <p14:creationId xmlns:p14="http://schemas.microsoft.com/office/powerpoint/2010/main" val="10239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925" y="1706158"/>
            <a:ext cx="5728243" cy="4017129"/>
          </a:xfrm>
        </p:spPr>
        <p:txBody>
          <a:bodyPr/>
          <a:lstStyle/>
          <a:p>
            <a:r>
              <a:rPr lang="ru-RU" sz="2000" dirty="0">
                <a:solidFill>
                  <a:schemeClr val="tx2"/>
                </a:solidFill>
                <a:latin typeface="Arial" panose="020B0604020202020204" pitchFamily="34" charset="0"/>
                <a:cs typeface="Arial" panose="020B0604020202020204" pitchFamily="34" charset="0"/>
              </a:rPr>
              <a:t>Технологический переход </a:t>
            </a:r>
            <a:r>
              <a:rPr lang="ru-RU" sz="2000" dirty="0">
                <a:solidFill>
                  <a:srgbClr val="000000"/>
                </a:solidFill>
                <a:latin typeface="Arial" panose="020B0604020202020204" pitchFamily="34" charset="0"/>
                <a:cs typeface="Arial" panose="020B0604020202020204" pitchFamily="34" charset="0"/>
              </a:rPr>
              <a:t>от ископаемых и ядерных источников энергии к возобновляемым источникам энергии и энергоэффективности</a:t>
            </a:r>
            <a:r>
              <a:rPr lang="en-GB" sz="2000" dirty="0">
                <a:solidFill>
                  <a:srgbClr val="000000"/>
                </a:solidFill>
                <a:latin typeface="Arial" panose="020B0604020202020204" pitchFamily="34" charset="0"/>
                <a:cs typeface="Arial" panose="020B0604020202020204" pitchFamily="34" charset="0"/>
              </a:rPr>
              <a:t>.</a:t>
            </a:r>
          </a:p>
          <a:p>
            <a:r>
              <a:rPr lang="ru-RU" sz="2000" dirty="0">
                <a:solidFill>
                  <a:schemeClr val="tx2"/>
                </a:solidFill>
                <a:latin typeface="Arial" panose="020B0604020202020204" pitchFamily="34" charset="0"/>
                <a:cs typeface="Arial" panose="020B0604020202020204" pitchFamily="34" charset="0"/>
              </a:rPr>
              <a:t>Фундаментальная трансформация </a:t>
            </a:r>
            <a:r>
              <a:rPr lang="ru-RU" sz="2000" dirty="0">
                <a:solidFill>
                  <a:srgbClr val="000000"/>
                </a:solidFill>
                <a:latin typeface="Arial" panose="020B0604020202020204" pitchFamily="34" charset="0"/>
                <a:cs typeface="Arial" panose="020B0604020202020204" pitchFamily="34" charset="0"/>
              </a:rPr>
              <a:t>энергетической системы и </a:t>
            </a:r>
            <a:r>
              <a:rPr lang="ru-RU" sz="2000" dirty="0">
                <a:solidFill>
                  <a:schemeClr val="tx2"/>
                </a:solidFill>
                <a:latin typeface="Arial" panose="020B0604020202020204" pitchFamily="34" charset="0"/>
                <a:cs typeface="Arial" panose="020B0604020202020204" pitchFamily="34" charset="0"/>
              </a:rPr>
              <a:t>переустройство энергетической политики</a:t>
            </a:r>
            <a:r>
              <a:rPr lang="en-GB" sz="2000" dirty="0">
                <a:solidFill>
                  <a:srgbClr val="000000"/>
                </a:solidFill>
                <a:latin typeface="Arial" panose="020B0604020202020204" pitchFamily="34" charset="0"/>
                <a:cs typeface="Arial" panose="020B0604020202020204" pitchFamily="34" charset="0"/>
              </a:rPr>
              <a:t>.</a:t>
            </a:r>
          </a:p>
          <a:p>
            <a:r>
              <a:rPr lang="ru-RU" sz="2000" dirty="0">
                <a:solidFill>
                  <a:schemeClr val="tx2"/>
                </a:solidFill>
                <a:latin typeface="Arial" panose="020B0604020202020204" pitchFamily="34" charset="0"/>
                <a:cs typeface="Arial" panose="020B0604020202020204" pitchFamily="34" charset="0"/>
              </a:rPr>
              <a:t>Долгосрочный </a:t>
            </a:r>
            <a:r>
              <a:rPr lang="ru-RU" sz="2000" dirty="0">
                <a:latin typeface="Arial" panose="020B0604020202020204" pitchFamily="34" charset="0"/>
                <a:cs typeface="Arial" panose="020B0604020202020204" pitchFamily="34" charset="0"/>
              </a:rPr>
              <a:t>межпоколенческий</a:t>
            </a:r>
            <a:r>
              <a:rPr lang="ru-RU" sz="2000" dirty="0">
                <a:solidFill>
                  <a:schemeClr val="tx2"/>
                </a:solidFill>
                <a:latin typeface="Arial" panose="020B0604020202020204" pitchFamily="34" charset="0"/>
                <a:cs typeface="Arial" panose="020B0604020202020204" pitchFamily="34" charset="0"/>
              </a:rPr>
              <a:t> </a:t>
            </a:r>
            <a:r>
              <a:rPr lang="ru-RU" sz="2000" dirty="0">
                <a:solidFill>
                  <a:srgbClr val="000000"/>
                </a:solidFill>
                <a:latin typeface="Arial" panose="020B0604020202020204" pitchFamily="34" charset="0"/>
                <a:cs typeface="Arial" panose="020B0604020202020204" pitchFamily="34" charset="0"/>
              </a:rPr>
              <a:t>процесс с временным горизонтом </a:t>
            </a:r>
            <a:r>
              <a:rPr lang="ru-RU" sz="2000" dirty="0">
                <a:solidFill>
                  <a:schemeClr val="tx2"/>
                </a:solidFill>
                <a:latin typeface="Arial" panose="020B0604020202020204" pitchFamily="34" charset="0"/>
                <a:cs typeface="Arial" panose="020B0604020202020204" pitchFamily="34" charset="0"/>
              </a:rPr>
              <a:t>до 2050</a:t>
            </a:r>
            <a:r>
              <a:rPr lang="ru-RU" sz="2000" dirty="0">
                <a:solidFill>
                  <a:srgbClr val="000000"/>
                </a:solidFill>
                <a:latin typeface="Arial" panose="020B0604020202020204" pitchFamily="34" charset="0"/>
                <a:cs typeface="Arial" panose="020B0604020202020204" pitchFamily="34" charset="0"/>
              </a:rPr>
              <a:t> года и далее</a:t>
            </a:r>
            <a:r>
              <a:rPr lang="en-GB" sz="2000" dirty="0">
                <a:solidFill>
                  <a:srgbClr val="000000"/>
                </a:solidFill>
                <a:latin typeface="Arial" panose="020B0604020202020204" pitchFamily="34" charset="0"/>
                <a:cs typeface="Arial" panose="020B0604020202020204" pitchFamily="34" charset="0"/>
              </a:rPr>
              <a:t>.</a:t>
            </a:r>
          </a:p>
          <a:p>
            <a:r>
              <a:rPr lang="ru-RU" sz="2000" dirty="0">
                <a:solidFill>
                  <a:schemeClr val="tx2"/>
                </a:solidFill>
                <a:latin typeface="Arial" panose="020B0604020202020204" pitchFamily="34" charset="0"/>
                <a:cs typeface="Arial" panose="020B0604020202020204" pitchFamily="34" charset="0"/>
              </a:rPr>
              <a:t>Публичное обсуждение </a:t>
            </a:r>
            <a:r>
              <a:rPr lang="ru-RU" sz="2000" dirty="0">
                <a:solidFill>
                  <a:srgbClr val="000000"/>
                </a:solidFill>
                <a:latin typeface="Arial" panose="020B0604020202020204" pitchFamily="34" charset="0"/>
                <a:cs typeface="Arial" panose="020B0604020202020204" pitchFamily="34" charset="0"/>
              </a:rPr>
              <a:t>будущего энергоснабжения</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ru-RU" dirty="0">
                <a:latin typeface="Arial" panose="020B0604020202020204" pitchFamily="34" charset="0"/>
                <a:cs typeface="Arial" panose="020B0604020202020204" pitchFamily="34" charset="0"/>
              </a:rPr>
              <a:t>Что такое Энергетический поворот?</a:t>
            </a:r>
            <a:endParaRPr lang="en-GB" dirty="0">
              <a:latin typeface="Arial" panose="020B0604020202020204" pitchFamily="34" charset="0"/>
              <a:cs typeface="Arial" panose="020B0604020202020204" pitchFamily="34" charset="0"/>
            </a:endParaRPr>
          </a:p>
        </p:txBody>
      </p:sp>
      <p:sp>
        <p:nvSpPr>
          <p:cNvPr id="4" name="Textplatzhalter 3"/>
          <p:cNvSpPr>
            <a:spLocks noGrp="1"/>
          </p:cNvSpPr>
          <p:nvPr>
            <p:ph type="body" sz="quarter" idx="14"/>
          </p:nvPr>
        </p:nvSpPr>
        <p:spPr>
          <a:xfrm>
            <a:off x="611560" y="5855790"/>
            <a:ext cx="8280920" cy="368300"/>
          </a:xfrm>
        </p:spPr>
        <p:txBody>
          <a:bodyPr/>
          <a:lstStyle/>
          <a:p>
            <a:r>
              <a:rPr lang="ru-RU" sz="1600" dirty="0">
                <a:latin typeface="Arial" panose="020B0604020202020204" pitchFamily="34" charset="0"/>
                <a:cs typeface="Arial" panose="020B0604020202020204" pitchFamily="34" charset="0"/>
              </a:rPr>
              <a:t>Энергетический поворот </a:t>
            </a:r>
            <a:r>
              <a:rPr lang="de-DE"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это долгосрочная стратегия, основанная на широкой общественной поддержке.</a:t>
            </a:r>
            <a:endParaRPr lang="en-GB" sz="1600" dirty="0">
              <a:latin typeface="Arial" panose="020B0604020202020204" pitchFamily="34" charset="0"/>
              <a:cs typeface="Arial" panose="020B0604020202020204" pitchFamily="34" charset="0"/>
            </a:endParaRPr>
          </a:p>
        </p:txBody>
      </p:sp>
      <p:pic>
        <p:nvPicPr>
          <p:cNvPr id="11" name="Grafik 10" descr="EE_Icon.gif"/>
          <p:cNvPicPr>
            <a:picLocks noChangeAspect="1"/>
          </p:cNvPicPr>
          <p:nvPr/>
        </p:nvPicPr>
        <p:blipFill>
          <a:blip r:embed="rId3" cstate="print"/>
          <a:stretch>
            <a:fillRect/>
          </a:stretch>
        </p:blipFill>
        <p:spPr>
          <a:xfrm>
            <a:off x="8676000" y="1026000"/>
            <a:ext cx="432000" cy="432000"/>
          </a:xfrm>
          <a:prstGeom prst="rect">
            <a:avLst/>
          </a:prstGeom>
        </p:spPr>
      </p:pic>
      <p:pic>
        <p:nvPicPr>
          <p:cNvPr id="15" name="Grafik 29" descr="Wind_PV_Icon.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967" y="1700808"/>
            <a:ext cx="714393" cy="7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47" descr="Politics_Icon.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798" y="2746632"/>
            <a:ext cx="688593" cy="68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39" descr="Social_Icon.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7968" y="4812162"/>
            <a:ext cx="692578" cy="69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52" descr="Zahnrad_Icon.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4798" y="3777046"/>
            <a:ext cx="701857" cy="70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liennummernplatzhalter 3">
            <a:extLst>
              <a:ext uri="{FF2B5EF4-FFF2-40B4-BE49-F238E27FC236}">
                <a16:creationId xmlns:a16="http://schemas.microsoft.com/office/drawing/2014/main" id="{F5990B63-8E82-40C0-8C67-CC40DB7ADE19}"/>
              </a:ext>
            </a:extLst>
          </p:cNvPr>
          <p:cNvSpPr>
            <a:spLocks noGrp="1"/>
          </p:cNvSpPr>
          <p:nvPr>
            <p:ph type="sldNum" sz="quarter" idx="17"/>
          </p:nvPr>
        </p:nvSpPr>
        <p:spPr>
          <a:xfrm>
            <a:off x="7312025" y="6489700"/>
            <a:ext cx="879475" cy="368300"/>
          </a:xfrm>
          <a:ln>
            <a:noFill/>
          </a:ln>
        </p:spPr>
        <p:txBody>
          <a:bodyPr/>
          <a:lstStyle/>
          <a:p>
            <a:fld id="{1B8BBC47-C28F-4F87-B8CB-E7B50EC42BB7}"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61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49121" y="1960209"/>
            <a:ext cx="5941102" cy="3382849"/>
          </a:xfrm>
        </p:spPr>
        <p:txBody>
          <a:bodyPr/>
          <a:lstStyle/>
          <a:p>
            <a:pPr>
              <a:spcAft>
                <a:spcPts val="600"/>
              </a:spcAft>
            </a:pPr>
            <a:r>
              <a:rPr lang="ru-RU" sz="2000" dirty="0">
                <a:latin typeface="Arial" panose="020B0604020202020204" pitchFamily="34" charset="0"/>
                <a:cs typeface="Arial" panose="020B0604020202020204" pitchFamily="34" charset="0"/>
              </a:rPr>
              <a:t>Энергетическая политика должна быть как </a:t>
            </a:r>
            <a:r>
              <a:rPr lang="ru-RU" sz="2000" b="1" dirty="0">
                <a:latin typeface="Arial" panose="020B0604020202020204" pitchFamily="34" charset="0"/>
                <a:cs typeface="Arial" panose="020B0604020202020204" pitchFamily="34" charset="0"/>
              </a:rPr>
              <a:t>устойчивой</a:t>
            </a:r>
            <a:r>
              <a:rPr lang="ru-RU" sz="2000" dirty="0">
                <a:latin typeface="Arial" panose="020B0604020202020204" pitchFamily="34" charset="0"/>
                <a:cs typeface="Arial" panose="020B0604020202020204" pitchFamily="34" charset="0"/>
              </a:rPr>
              <a:t>, так и </a:t>
            </a:r>
            <a:r>
              <a:rPr lang="ru-RU" sz="2000" b="1" dirty="0">
                <a:latin typeface="Arial" panose="020B0604020202020204" pitchFamily="34" charset="0"/>
                <a:cs typeface="Arial" panose="020B0604020202020204" pitchFamily="34" charset="0"/>
              </a:rPr>
              <a:t>экономически успешной</a:t>
            </a:r>
            <a:endParaRPr lang="en-GB" sz="2000" b="1" dirty="0">
              <a:latin typeface="Arial" panose="020B0604020202020204" pitchFamily="34" charset="0"/>
              <a:cs typeface="Arial" panose="020B0604020202020204" pitchFamily="34" charset="0"/>
            </a:endParaRPr>
          </a:p>
          <a:p>
            <a:pPr>
              <a:spcAft>
                <a:spcPts val="600"/>
              </a:spcAft>
            </a:pPr>
            <a:r>
              <a:rPr lang="ru-RU" sz="2000" b="1" dirty="0">
                <a:latin typeface="Arial" panose="020B0604020202020204" pitchFamily="34" charset="0"/>
                <a:cs typeface="Arial" panose="020B0604020202020204" pitchFamily="34" charset="0"/>
              </a:rPr>
              <a:t>Снижение зависимости </a:t>
            </a:r>
            <a:r>
              <a:rPr lang="ru-RU" sz="2000" dirty="0">
                <a:latin typeface="Arial" panose="020B0604020202020204" pitchFamily="34" charset="0"/>
                <a:cs typeface="Arial" panose="020B0604020202020204" pitchFamily="34" charset="0"/>
              </a:rPr>
              <a:t>от импорта</a:t>
            </a:r>
            <a:r>
              <a:rPr lang="de-DE" sz="2000" dirty="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энергоресурсов</a:t>
            </a:r>
            <a:endParaRPr lang="en-GB" sz="2000" dirty="0">
              <a:latin typeface="Arial" panose="020B0604020202020204" pitchFamily="34" charset="0"/>
              <a:cs typeface="Arial" panose="020B0604020202020204" pitchFamily="34" charset="0"/>
            </a:endParaRPr>
          </a:p>
          <a:p>
            <a:pPr>
              <a:spcAft>
                <a:spcPts val="600"/>
              </a:spcAft>
            </a:pPr>
            <a:r>
              <a:rPr lang="ru-RU" sz="2000" b="1" dirty="0">
                <a:latin typeface="Arial" panose="020B0604020202020204" pitchFamily="34" charset="0"/>
                <a:cs typeface="Arial" panose="020B0604020202020204" pitchFamily="34" charset="0"/>
              </a:rPr>
              <a:t>Развитие новых технологий </a:t>
            </a:r>
            <a:r>
              <a:rPr lang="ru-RU" sz="2000" dirty="0">
                <a:latin typeface="Arial" panose="020B0604020202020204" pitchFamily="34" charset="0"/>
                <a:cs typeface="Arial" panose="020B0604020202020204" pitchFamily="34" charset="0"/>
              </a:rPr>
              <a:t>как новых источников роста экономики и занятости</a:t>
            </a:r>
            <a:endParaRPr lang="en-GB" sz="2000" dirty="0">
              <a:latin typeface="Arial" panose="020B0604020202020204" pitchFamily="34" charset="0"/>
              <a:cs typeface="Arial" panose="020B0604020202020204" pitchFamily="34" charset="0"/>
            </a:endParaRPr>
          </a:p>
          <a:p>
            <a:pPr>
              <a:spcAft>
                <a:spcPts val="600"/>
              </a:spcAft>
            </a:pPr>
            <a:r>
              <a:rPr lang="ru-RU" sz="2000" b="1" dirty="0">
                <a:latin typeface="Arial" panose="020B0604020202020204" pitchFamily="34" charset="0"/>
                <a:cs typeface="Arial" panose="020B0604020202020204" pitchFamily="34" charset="0"/>
              </a:rPr>
              <a:t>Сокращение выбросов </a:t>
            </a:r>
            <a:r>
              <a:rPr lang="ru-RU" sz="2000" dirty="0">
                <a:latin typeface="Arial" panose="020B0604020202020204" pitchFamily="34" charset="0"/>
                <a:cs typeface="Arial" panose="020B0604020202020204" pitchFamily="34" charset="0"/>
              </a:rPr>
              <a:t>углерода и достижение целей по защите климата</a:t>
            </a:r>
            <a:endParaRPr lang="en-GB" sz="2000" dirty="0">
              <a:latin typeface="Arial" panose="020B0604020202020204" pitchFamily="34" charset="0"/>
              <a:cs typeface="Arial" panose="020B0604020202020204" pitchFamily="34" charset="0"/>
            </a:endParaRPr>
          </a:p>
          <a:p>
            <a:pPr>
              <a:lnSpc>
                <a:spcPct val="100000"/>
              </a:lnSpc>
              <a:spcAft>
                <a:spcPts val="600"/>
              </a:spcAft>
            </a:pPr>
            <a:r>
              <a:rPr lang="ru-RU" sz="2000" b="1" dirty="0">
                <a:latin typeface="Arial" panose="020B0604020202020204" pitchFamily="34" charset="0"/>
                <a:cs typeface="Arial" panose="020B0604020202020204" pitchFamily="34" charset="0"/>
              </a:rPr>
              <a:t>Поэтапный отказ от ядерной энергии</a:t>
            </a:r>
            <a:endParaRPr lang="en-GB" sz="2000" b="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Причины Энергетического поворота</a:t>
            </a:r>
            <a:endParaRPr lang="en-GB" dirty="0">
              <a:latin typeface="Arial" panose="020B0604020202020204" pitchFamily="34" charset="0"/>
              <a:cs typeface="Arial" panose="020B0604020202020204" pitchFamily="34" charset="0"/>
            </a:endParaRPr>
          </a:p>
        </p:txBody>
      </p:sp>
      <p:sp>
        <p:nvSpPr>
          <p:cNvPr id="10" name="Textplatzhalter 9"/>
          <p:cNvSpPr>
            <a:spLocks noGrp="1"/>
          </p:cNvSpPr>
          <p:nvPr>
            <p:ph type="body" sz="quarter" idx="14"/>
          </p:nvPr>
        </p:nvSpPr>
        <p:spPr>
          <a:xfrm>
            <a:off x="598487" y="5845268"/>
            <a:ext cx="7861945" cy="464052"/>
          </a:xfrm>
        </p:spPr>
        <p:txBody>
          <a:bodyPr/>
          <a:lstStyle/>
          <a:p>
            <a:r>
              <a:rPr lang="ru-RU" sz="1600" dirty="0">
                <a:latin typeface="Arial" panose="020B0604020202020204" pitchFamily="34" charset="0"/>
                <a:cs typeface="Arial" panose="020B0604020202020204" pitchFamily="34" charset="0"/>
              </a:rPr>
              <a:t>Защита климата является мощным стимулом для Энергетического поворота, дополняемым сильными экономическими и социальными факторами</a:t>
            </a:r>
            <a:r>
              <a:rPr lang="en-US" sz="1600" dirty="0">
                <a:latin typeface="Arial" panose="020B0604020202020204" pitchFamily="34" charset="0"/>
                <a:cs typeface="Arial" panose="020B0604020202020204" pitchFamily="34" charset="0"/>
              </a:rPr>
              <a:t>.</a:t>
            </a:r>
          </a:p>
        </p:txBody>
      </p:sp>
      <p:pic>
        <p:nvPicPr>
          <p:cNvPr id="13" name="Grafik 12" descr="EE_Icon.gif"/>
          <p:cNvPicPr>
            <a:picLocks noChangeAspect="1"/>
          </p:cNvPicPr>
          <p:nvPr/>
        </p:nvPicPr>
        <p:blipFill>
          <a:blip r:embed="rId3" cstate="print"/>
          <a:stretch>
            <a:fillRect/>
          </a:stretch>
        </p:blipFill>
        <p:spPr>
          <a:xfrm>
            <a:off x="8676000" y="1026000"/>
            <a:ext cx="432000" cy="432000"/>
          </a:xfrm>
          <a:prstGeom prst="rect">
            <a:avLst/>
          </a:prstGeom>
        </p:spPr>
      </p:pic>
      <p:pic>
        <p:nvPicPr>
          <p:cNvPr id="4" name="Grafik 3"/>
          <p:cNvPicPr>
            <a:picLocks noChangeAspect="1"/>
          </p:cNvPicPr>
          <p:nvPr/>
        </p:nvPicPr>
        <p:blipFill>
          <a:blip r:embed="rId4"/>
          <a:stretch>
            <a:fillRect/>
          </a:stretch>
        </p:blipFill>
        <p:spPr>
          <a:xfrm>
            <a:off x="6300192" y="1242000"/>
            <a:ext cx="2276475" cy="4438650"/>
          </a:xfrm>
          <a:prstGeom prst="rect">
            <a:avLst/>
          </a:prstGeom>
        </p:spPr>
      </p:pic>
      <p:sp>
        <p:nvSpPr>
          <p:cNvPr id="8" name="Text Placeholder 12"/>
          <p:cNvSpPr txBox="1">
            <a:spLocks/>
          </p:cNvSpPr>
          <p:nvPr/>
        </p:nvSpPr>
        <p:spPr>
          <a:xfrm>
            <a:off x="6480920" y="6309320"/>
            <a:ext cx="2663080" cy="288032"/>
          </a:xfrm>
          <a:prstGeom prst="rect">
            <a:avLst/>
          </a:prstGeom>
        </p:spPr>
        <p:txBody>
          <a:bodyPr rtlCol="0">
            <a:noAutofit/>
          </a:bodyPr>
          <a:lstStyle/>
          <a:p>
            <a:pPr marL="342900" indent="-342900" algn="r" fontAlgn="auto">
              <a:spcBef>
                <a:spcPct val="20000"/>
              </a:spcBef>
              <a:defRPr/>
            </a:pPr>
            <a:r>
              <a:rPr lang="en-GB" sz="1200" i="1" kern="0" dirty="0">
                <a:solidFill>
                  <a:srgbClr val="000000"/>
                </a:solidFill>
                <a:latin typeface="Arial" panose="020B0604020202020204" pitchFamily="34" charset="0"/>
                <a:cs typeface="Arial" panose="020B0604020202020204" pitchFamily="34" charset="0"/>
              </a:rPr>
              <a:t>Source: BMWi, RENAC</a:t>
            </a:r>
            <a:endParaRPr lang="en-GB" sz="2200" i="1" kern="0" dirty="0">
              <a:solidFill>
                <a:srgbClr val="000000"/>
              </a:solidFill>
              <a:latin typeface="Arial" panose="020B0604020202020204" pitchFamily="34" charset="0"/>
              <a:cs typeface="Arial" panose="020B0604020202020204" pitchFamily="34" charset="0"/>
            </a:endParaRPr>
          </a:p>
        </p:txBody>
      </p:sp>
      <p:sp>
        <p:nvSpPr>
          <p:cNvPr id="9" name="Foliennummernplatzhalter 3">
            <a:extLst>
              <a:ext uri="{FF2B5EF4-FFF2-40B4-BE49-F238E27FC236}">
                <a16:creationId xmlns:a16="http://schemas.microsoft.com/office/drawing/2014/main" id="{A7A72693-DCDE-4D76-8B13-7670E0F37941}"/>
              </a:ext>
            </a:extLst>
          </p:cNvPr>
          <p:cNvSpPr txBox="1">
            <a:spLocks/>
          </p:cNvSpPr>
          <p:nvPr/>
        </p:nvSpPr>
        <p:spPr bwMode="white">
          <a:xfrm>
            <a:off x="7312025" y="6489700"/>
            <a:ext cx="8794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defPPr>
              <a:defRPr lang="de-DE"/>
            </a:defPPr>
            <a:lvl1pPr algn="ctr" rtl="0" fontAlgn="base">
              <a:spcBef>
                <a:spcPct val="0"/>
              </a:spcBef>
              <a:spcAft>
                <a:spcPct val="0"/>
              </a:spcAft>
              <a:defRPr sz="900" b="1" kern="1200">
                <a:solidFill>
                  <a:schemeClr val="bg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1B8BBC47-C28F-4F87-B8CB-E7B50EC42BB7}" type="slidenum">
              <a:rPr lang="en-GB" smtClean="0">
                <a:latin typeface="Arial" panose="020B0604020202020204" pitchFamily="34" charset="0"/>
                <a:cs typeface="Arial" panose="020B0604020202020204" pitchFamily="34" charset="0"/>
              </a:rPr>
              <a:pPr/>
              <a:t>4</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58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37" b="37"/>
          <a:stretch>
            <a:fillRect/>
          </a:stretch>
        </p:blipFill>
        <p:spPr>
          <a:xfrm>
            <a:off x="683568" y="1864457"/>
            <a:ext cx="7615239" cy="3382849"/>
          </a:xfrm>
        </p:spPr>
      </p:pic>
      <p:sp>
        <p:nvSpPr>
          <p:cNvPr id="5" name="Titel 4"/>
          <p:cNvSpPr>
            <a:spLocks noGrp="1"/>
          </p:cNvSpPr>
          <p:nvPr>
            <p:ph type="title"/>
          </p:nvPr>
        </p:nvSpPr>
        <p:spPr/>
        <p:txBody>
          <a:bodyPr/>
          <a:lstStyle/>
          <a:p>
            <a:r>
              <a:rPr lang="ru-RU" dirty="0"/>
              <a:t>Преимущества Энергетического поворота</a:t>
            </a:r>
            <a:endParaRPr lang="en-GB" dirty="0"/>
          </a:p>
        </p:txBody>
      </p:sp>
      <p:sp>
        <p:nvSpPr>
          <p:cNvPr id="19" name="Textplatzhalter 18"/>
          <p:cNvSpPr>
            <a:spLocks noGrp="1"/>
          </p:cNvSpPr>
          <p:nvPr>
            <p:ph type="body" sz="quarter" idx="14"/>
          </p:nvPr>
        </p:nvSpPr>
        <p:spPr/>
        <p:txBody>
          <a:bodyPr/>
          <a:lstStyle/>
          <a:p>
            <a:r>
              <a:rPr lang="ru-RU" sz="1600" kern="1200" dirty="0">
                <a:latin typeface="Arial" pitchFamily="34" charset="0"/>
                <a:cs typeface="Arial" pitchFamily="34" charset="0"/>
              </a:rPr>
              <a:t>Энергетический поворот имеет много положительных эффектов на разных уровнях.</a:t>
            </a:r>
            <a:endParaRPr lang="en-GB" sz="1600" kern="1200" dirty="0">
              <a:latin typeface="Arial" pitchFamily="34" charset="0"/>
              <a:cs typeface="Arial" pitchFamily="34" charset="0"/>
            </a:endParaRPr>
          </a:p>
        </p:txBody>
      </p:sp>
      <p:sp>
        <p:nvSpPr>
          <p:cNvPr id="9" name="Foliennummernplatzhalter 6"/>
          <p:cNvSpPr>
            <a:spLocks noGrp="1"/>
          </p:cNvSpPr>
          <p:nvPr>
            <p:ph type="sldNum" sz="quarter" idx="17"/>
          </p:nvPr>
        </p:nvSpPr>
        <p:spPr/>
        <p:txBody>
          <a:bodyPr/>
          <a:lstStyle/>
          <a:p>
            <a:fld id="{5DDDDED7-290D-490E-84A4-0EC6E3B5D60A}" type="slidenum">
              <a:rPr lang="en-GB" sz="900" smtClean="0"/>
              <a:pPr/>
              <a:t>5</a:t>
            </a:fld>
            <a:endParaRPr lang="en-GB" sz="900" dirty="0"/>
          </a:p>
        </p:txBody>
      </p:sp>
      <p:sp>
        <p:nvSpPr>
          <p:cNvPr id="2" name="Textplatzhalter 1"/>
          <p:cNvSpPr>
            <a:spLocks noGrp="1"/>
          </p:cNvSpPr>
          <p:nvPr>
            <p:ph type="body" sz="quarter" idx="20"/>
          </p:nvPr>
        </p:nvSpPr>
        <p:spPr/>
        <p:txBody>
          <a:bodyPr/>
          <a:lstStyle/>
          <a:p>
            <a:r>
              <a:rPr lang="en-GB" i="1" dirty="0">
                <a:solidFill>
                  <a:srgbClr val="000000"/>
                </a:solidFill>
              </a:rPr>
              <a:t>BMWi</a:t>
            </a:r>
            <a:r>
              <a:rPr lang="en-GB" i="1" dirty="0"/>
              <a:t> 2014, ERGO </a:t>
            </a:r>
            <a:r>
              <a:rPr lang="en-GB" i="1" dirty="0" err="1"/>
              <a:t>Kommunikation</a:t>
            </a:r>
            <a:endParaRPr lang="de-DE" i="1" dirty="0"/>
          </a:p>
        </p:txBody>
      </p:sp>
      <p:pic>
        <p:nvPicPr>
          <p:cNvPr id="20" name="Grafik 19" descr="Zahnrad_Icon_blau.gif"/>
          <p:cNvPicPr>
            <a:picLocks noChangeAspect="1"/>
          </p:cNvPicPr>
          <p:nvPr/>
        </p:nvPicPr>
        <p:blipFill>
          <a:blip r:embed="rId4" cstate="print"/>
          <a:stretch>
            <a:fillRect/>
          </a:stretch>
        </p:blipFill>
        <p:spPr>
          <a:xfrm>
            <a:off x="8676000" y="1026000"/>
            <a:ext cx="432000" cy="432000"/>
          </a:xfrm>
          <a:prstGeom prst="rect">
            <a:avLst/>
          </a:prstGeom>
        </p:spPr>
      </p:pic>
    </p:spTree>
    <p:extLst>
      <p:ext uri="{BB962C8B-B14F-4D97-AF65-F5344CB8AC3E}">
        <p14:creationId xmlns:p14="http://schemas.microsoft.com/office/powerpoint/2010/main" val="414828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2009" y="994655"/>
            <a:ext cx="8473380" cy="523949"/>
          </a:xfrm>
        </p:spPr>
        <p:txBody>
          <a:bodyPr/>
          <a:lstStyle/>
          <a:p>
            <a:r>
              <a:rPr lang="ru-RU" dirty="0"/>
              <a:t>Динамика изменения экономического роста и выбросов парниковых газов в Германии (1990 = 100)</a:t>
            </a:r>
            <a:endParaRPr lang="en-GB" dirty="0"/>
          </a:p>
        </p:txBody>
      </p:sp>
      <p:sp>
        <p:nvSpPr>
          <p:cNvPr id="19" name="Textplatzhalter 18"/>
          <p:cNvSpPr>
            <a:spLocks noGrp="1"/>
          </p:cNvSpPr>
          <p:nvPr>
            <p:ph type="body" sz="quarter" idx="14"/>
          </p:nvPr>
        </p:nvSpPr>
        <p:spPr>
          <a:xfrm>
            <a:off x="473429" y="5863345"/>
            <a:ext cx="8214933" cy="367200"/>
          </a:xfrm>
        </p:spPr>
        <p:txBody>
          <a:bodyPr/>
          <a:lstStyle/>
          <a:p>
            <a:pPr algn="ctr"/>
            <a:r>
              <a:rPr lang="ru-RU" b="1" kern="1200" dirty="0"/>
              <a:t>В Германии удалось разорвать связь между ростом экономики и выбросами парниковых газов</a:t>
            </a:r>
            <a:endParaRPr lang="en-GB" b="1" kern="1200" dirty="0"/>
          </a:p>
        </p:txBody>
      </p:sp>
      <p:sp>
        <p:nvSpPr>
          <p:cNvPr id="9" name="Foliennummernplatzhalter 6"/>
          <p:cNvSpPr>
            <a:spLocks noGrp="1"/>
          </p:cNvSpPr>
          <p:nvPr>
            <p:ph type="sldNum" sz="quarter" idx="17"/>
          </p:nvPr>
        </p:nvSpPr>
        <p:spPr/>
        <p:txBody>
          <a:bodyPr/>
          <a:lstStyle/>
          <a:p>
            <a:fld id="{5DDDDED7-290D-490E-84A4-0EC6E3B5D60A}" type="slidenum">
              <a:rPr lang="en-GB" sz="900" smtClean="0"/>
              <a:pPr/>
              <a:t>6</a:t>
            </a:fld>
            <a:endParaRPr lang="en-GB" sz="900" dirty="0"/>
          </a:p>
        </p:txBody>
      </p:sp>
      <p:sp>
        <p:nvSpPr>
          <p:cNvPr id="2" name="Textplatzhalter 1"/>
          <p:cNvSpPr>
            <a:spLocks noGrp="1"/>
          </p:cNvSpPr>
          <p:nvPr>
            <p:ph type="body" sz="quarter" idx="20"/>
          </p:nvPr>
        </p:nvSpPr>
        <p:spPr/>
        <p:txBody>
          <a:bodyPr/>
          <a:lstStyle/>
          <a:p>
            <a:r>
              <a:rPr lang="ru-RU" i="1" dirty="0">
                <a:solidFill>
                  <a:srgbClr val="000000"/>
                </a:solidFill>
              </a:rPr>
              <a:t>Источник</a:t>
            </a:r>
            <a:r>
              <a:rPr lang="en-GB" i="1" dirty="0">
                <a:solidFill>
                  <a:srgbClr val="000000"/>
                </a:solidFill>
              </a:rPr>
              <a:t>: World Bank</a:t>
            </a:r>
            <a:endParaRPr lang="de-DE" i="1" dirty="0"/>
          </a:p>
        </p:txBody>
      </p:sp>
      <p:pic>
        <p:nvPicPr>
          <p:cNvPr id="20" name="Grafik 19" descr="Zahnrad_Icon_blau.gif"/>
          <p:cNvPicPr>
            <a:picLocks noChangeAspect="1"/>
          </p:cNvPicPr>
          <p:nvPr/>
        </p:nvPicPr>
        <p:blipFill>
          <a:blip r:embed="rId3" cstate="print"/>
          <a:stretch>
            <a:fillRect/>
          </a:stretch>
        </p:blipFill>
        <p:spPr>
          <a:xfrm>
            <a:off x="8676000" y="1026000"/>
            <a:ext cx="432000" cy="432000"/>
          </a:xfrm>
          <a:prstGeom prst="rect">
            <a:avLst/>
          </a:prstGeom>
        </p:spPr>
      </p:pic>
      <p:graphicFrame>
        <p:nvGraphicFramePr>
          <p:cNvPr id="12" name="Диаграмма 11">
            <a:extLst>
              <a:ext uri="{FF2B5EF4-FFF2-40B4-BE49-F238E27FC236}">
                <a16:creationId xmlns:a16="http://schemas.microsoft.com/office/drawing/2014/main" id="{7FA91D21-1378-4583-B30A-18C026E9241A}"/>
              </a:ext>
            </a:extLst>
          </p:cNvPr>
          <p:cNvGraphicFramePr>
            <a:graphicFrameLocks/>
          </p:cNvGraphicFramePr>
          <p:nvPr>
            <p:extLst>
              <p:ext uri="{D42A27DB-BD31-4B8C-83A1-F6EECF244321}">
                <p14:modId xmlns:p14="http://schemas.microsoft.com/office/powerpoint/2010/main" val="3043684653"/>
              </p:ext>
            </p:extLst>
          </p:nvPr>
        </p:nvGraphicFramePr>
        <p:xfrm>
          <a:off x="1505680" y="1658067"/>
          <a:ext cx="6150429" cy="4065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798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17E1869-5957-43C9-988E-B34E45189EBD}"/>
              </a:ext>
            </a:extLst>
          </p:cNvPr>
          <p:cNvSpPr>
            <a:spLocks noGrp="1"/>
          </p:cNvSpPr>
          <p:nvPr>
            <p:ph type="title"/>
          </p:nvPr>
        </p:nvSpPr>
        <p:spPr>
          <a:xfrm>
            <a:off x="179512" y="1032843"/>
            <a:ext cx="8964488" cy="523949"/>
          </a:xfrm>
        </p:spPr>
        <p:txBody>
          <a:bodyPr/>
          <a:lstStyle/>
          <a:p>
            <a:r>
              <a:rPr lang="ru-RU" sz="2100" dirty="0"/>
              <a:t>Структура целей Концепции развития энергоснабжения 2010 года</a:t>
            </a:r>
            <a:endParaRPr lang="en-US" sz="2100" dirty="0"/>
          </a:p>
        </p:txBody>
      </p:sp>
      <p:sp>
        <p:nvSpPr>
          <p:cNvPr id="5" name="Номер слайда 4">
            <a:extLst>
              <a:ext uri="{FF2B5EF4-FFF2-40B4-BE49-F238E27FC236}">
                <a16:creationId xmlns:a16="http://schemas.microsoft.com/office/drawing/2014/main" id="{16FD03CA-E31D-4789-827C-CA4459D1EF40}"/>
              </a:ext>
            </a:extLst>
          </p:cNvPr>
          <p:cNvSpPr>
            <a:spLocks noGrp="1"/>
          </p:cNvSpPr>
          <p:nvPr>
            <p:ph type="sldNum" sz="quarter" idx="17"/>
          </p:nvPr>
        </p:nvSpPr>
        <p:spPr/>
        <p:txBody>
          <a:bodyPr/>
          <a:lstStyle/>
          <a:p>
            <a:fld id="{5DDDDED7-290D-490E-84A4-0EC6E3B5D60A}" type="slidenum">
              <a:rPr lang="en-GB" smtClean="0"/>
              <a:pPr/>
              <a:t>7</a:t>
            </a:fld>
            <a:endParaRPr lang="en-GB" dirty="0"/>
          </a:p>
        </p:txBody>
      </p:sp>
      <p:sp>
        <p:nvSpPr>
          <p:cNvPr id="7" name="Прямоугольник: скругленные углы 6">
            <a:extLst>
              <a:ext uri="{FF2B5EF4-FFF2-40B4-BE49-F238E27FC236}">
                <a16:creationId xmlns:a16="http://schemas.microsoft.com/office/drawing/2014/main" id="{B6D3638B-F6C7-46D6-908C-0BEE863D7CD9}"/>
              </a:ext>
            </a:extLst>
          </p:cNvPr>
          <p:cNvSpPr/>
          <p:nvPr/>
        </p:nvSpPr>
        <p:spPr>
          <a:xfrm>
            <a:off x="615543" y="1631330"/>
            <a:ext cx="2520280"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1600" b="1" dirty="0"/>
              <a:t>Цели на политическом уровне</a:t>
            </a:r>
            <a:endParaRPr lang="en-US" sz="1600" b="1" dirty="0"/>
          </a:p>
        </p:txBody>
      </p:sp>
      <p:sp>
        <p:nvSpPr>
          <p:cNvPr id="8" name="Прямоугольник: скругленные углы 7">
            <a:extLst>
              <a:ext uri="{FF2B5EF4-FFF2-40B4-BE49-F238E27FC236}">
                <a16:creationId xmlns:a16="http://schemas.microsoft.com/office/drawing/2014/main" id="{777A404E-C07C-48B8-8F6E-C9EE15A70451}"/>
              </a:ext>
            </a:extLst>
          </p:cNvPr>
          <p:cNvSpPr/>
          <p:nvPr/>
        </p:nvSpPr>
        <p:spPr>
          <a:xfrm>
            <a:off x="611560" y="2787033"/>
            <a:ext cx="2520280" cy="85309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1600" b="1" dirty="0"/>
              <a:t>Цели на стратегическом уровне</a:t>
            </a:r>
            <a:endParaRPr lang="en-US" sz="1600" b="1" dirty="0"/>
          </a:p>
        </p:txBody>
      </p:sp>
      <p:sp>
        <p:nvSpPr>
          <p:cNvPr id="9" name="Прямоугольник: скругленные углы 8">
            <a:extLst>
              <a:ext uri="{FF2B5EF4-FFF2-40B4-BE49-F238E27FC236}">
                <a16:creationId xmlns:a16="http://schemas.microsoft.com/office/drawing/2014/main" id="{2AAD5128-7B85-4246-AF61-FB4E3624F451}"/>
              </a:ext>
            </a:extLst>
          </p:cNvPr>
          <p:cNvSpPr/>
          <p:nvPr/>
        </p:nvSpPr>
        <p:spPr>
          <a:xfrm>
            <a:off x="611560" y="4298157"/>
            <a:ext cx="2520280" cy="85309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1600" b="1" dirty="0"/>
              <a:t>Цели на регуляторном уровне</a:t>
            </a:r>
            <a:endParaRPr lang="en-US" sz="1600" b="1" dirty="0"/>
          </a:p>
        </p:txBody>
      </p:sp>
      <p:sp>
        <p:nvSpPr>
          <p:cNvPr id="10" name="Прямоугольник: скругленные углы 9">
            <a:extLst>
              <a:ext uri="{FF2B5EF4-FFF2-40B4-BE49-F238E27FC236}">
                <a16:creationId xmlns:a16="http://schemas.microsoft.com/office/drawing/2014/main" id="{0265D7D2-5D5C-4AC5-B04A-DFE7FF7992C1}"/>
              </a:ext>
            </a:extLst>
          </p:cNvPr>
          <p:cNvSpPr/>
          <p:nvPr/>
        </p:nvSpPr>
        <p:spPr>
          <a:xfrm>
            <a:off x="611560" y="5635424"/>
            <a:ext cx="2520280" cy="72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600" b="1" dirty="0"/>
              <a:t>Цели на уровне действий</a:t>
            </a:r>
            <a:endParaRPr lang="en-US" sz="1600" b="1" dirty="0"/>
          </a:p>
        </p:txBody>
      </p:sp>
      <p:sp>
        <p:nvSpPr>
          <p:cNvPr id="11" name="Прямоугольник: скругленные углы 10">
            <a:extLst>
              <a:ext uri="{FF2B5EF4-FFF2-40B4-BE49-F238E27FC236}">
                <a16:creationId xmlns:a16="http://schemas.microsoft.com/office/drawing/2014/main" id="{FC8BCA0F-601C-4898-A2EA-1FDEC766F796}"/>
              </a:ext>
            </a:extLst>
          </p:cNvPr>
          <p:cNvSpPr/>
          <p:nvPr/>
        </p:nvSpPr>
        <p:spPr>
          <a:xfrm>
            <a:off x="3635896" y="1556792"/>
            <a:ext cx="5328592"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ru-RU" sz="1600" dirty="0"/>
              <a:t>Снижение выбросов до 2020 на 40%</a:t>
            </a:r>
          </a:p>
          <a:p>
            <a:pPr marL="285750" indent="-285750">
              <a:buFont typeface="Arial" panose="020B0604020202020204" pitchFamily="34" charset="0"/>
              <a:buChar char="•"/>
            </a:pPr>
            <a:r>
              <a:rPr lang="ru-RU" sz="1600" dirty="0"/>
              <a:t>Закрытие АЭЯ до 2022</a:t>
            </a:r>
          </a:p>
          <a:p>
            <a:pPr marL="285750" indent="-285750">
              <a:buFont typeface="Arial" panose="020B0604020202020204" pitchFamily="34" charset="0"/>
              <a:buChar char="•"/>
            </a:pPr>
            <a:r>
              <a:rPr lang="ru-RU" sz="1600" dirty="0"/>
              <a:t>Обеспечение конкурентоспособности и надёжности энергоснабжения</a:t>
            </a:r>
            <a:endParaRPr lang="en-US" sz="1600" dirty="0"/>
          </a:p>
        </p:txBody>
      </p:sp>
      <p:sp>
        <p:nvSpPr>
          <p:cNvPr id="12" name="Прямоугольник: скругленные углы 11">
            <a:extLst>
              <a:ext uri="{FF2B5EF4-FFF2-40B4-BE49-F238E27FC236}">
                <a16:creationId xmlns:a16="http://schemas.microsoft.com/office/drawing/2014/main" id="{F3117A0E-A00A-45B0-AB9E-828A527C0A44}"/>
              </a:ext>
            </a:extLst>
          </p:cNvPr>
          <p:cNvSpPr/>
          <p:nvPr/>
        </p:nvSpPr>
        <p:spPr>
          <a:xfrm>
            <a:off x="3635896" y="2709526"/>
            <a:ext cx="5328592" cy="10081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ru-RU" sz="1600" dirty="0"/>
              <a:t>Повышение доли ВИЭ в структуре первичных ТЭР</a:t>
            </a:r>
          </a:p>
          <a:p>
            <a:pPr marL="285750" indent="-285750">
              <a:buFont typeface="Arial" panose="020B0604020202020204" pitchFamily="34" charset="0"/>
              <a:buChar char="•"/>
            </a:pPr>
            <a:r>
              <a:rPr lang="ru-RU" sz="1600" dirty="0"/>
              <a:t>Снижение потребления первичных ТЭР и повышение энергоэффективности</a:t>
            </a:r>
            <a:endParaRPr lang="en-US" sz="1600" dirty="0"/>
          </a:p>
        </p:txBody>
      </p:sp>
      <p:sp>
        <p:nvSpPr>
          <p:cNvPr id="13" name="Прямоугольник: скругленные углы 12">
            <a:extLst>
              <a:ext uri="{FF2B5EF4-FFF2-40B4-BE49-F238E27FC236}">
                <a16:creationId xmlns:a16="http://schemas.microsoft.com/office/drawing/2014/main" id="{6BCE107D-E826-47E4-988B-95AC9A30316B}"/>
              </a:ext>
            </a:extLst>
          </p:cNvPr>
          <p:cNvSpPr/>
          <p:nvPr/>
        </p:nvSpPr>
        <p:spPr>
          <a:xfrm>
            <a:off x="3635896" y="3866159"/>
            <a:ext cx="5328592" cy="17170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ru-RU" sz="1600" dirty="0"/>
              <a:t>Целевые показатели повышения доли ВИЭ в общем потреблении первичных ТЭР, в производстве электроэнергии и тепла</a:t>
            </a:r>
          </a:p>
          <a:p>
            <a:pPr marL="285750" indent="-285750">
              <a:buFont typeface="Arial" panose="020B0604020202020204" pitchFamily="34" charset="0"/>
              <a:buChar char="•"/>
            </a:pPr>
            <a:r>
              <a:rPr lang="ru-RU" sz="1600" dirty="0"/>
              <a:t>Целевые показатели абсолютного снижения потребления первичной энергии в электроэнергетике, теплоснабжении и на транспорте</a:t>
            </a:r>
            <a:endParaRPr lang="en-US" sz="1600" dirty="0"/>
          </a:p>
        </p:txBody>
      </p:sp>
      <p:sp>
        <p:nvSpPr>
          <p:cNvPr id="14" name="Прямоугольник: скругленные углы 13">
            <a:extLst>
              <a:ext uri="{FF2B5EF4-FFF2-40B4-BE49-F238E27FC236}">
                <a16:creationId xmlns:a16="http://schemas.microsoft.com/office/drawing/2014/main" id="{1D6E8D86-8E1E-46D0-B2DC-62698E4C92BC}"/>
              </a:ext>
            </a:extLst>
          </p:cNvPr>
          <p:cNvSpPr/>
          <p:nvPr/>
        </p:nvSpPr>
        <p:spPr>
          <a:xfrm>
            <a:off x="3635896" y="5727224"/>
            <a:ext cx="5328592" cy="5364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1600" dirty="0"/>
              <a:t>Законы, постановления, административные меры </a:t>
            </a:r>
            <a:endParaRPr lang="en-US" sz="1600" dirty="0"/>
          </a:p>
        </p:txBody>
      </p:sp>
      <p:cxnSp>
        <p:nvCxnSpPr>
          <p:cNvPr id="16" name="Прямая со стрелкой 15">
            <a:extLst>
              <a:ext uri="{FF2B5EF4-FFF2-40B4-BE49-F238E27FC236}">
                <a16:creationId xmlns:a16="http://schemas.microsoft.com/office/drawing/2014/main" id="{38A827E5-7A0F-42CB-B7A5-8F5B19EED849}"/>
              </a:ext>
            </a:extLst>
          </p:cNvPr>
          <p:cNvCxnSpPr>
            <a:cxnSpLocks/>
            <a:stCxn id="7" idx="3"/>
            <a:endCxn id="11" idx="1"/>
          </p:cNvCxnSpPr>
          <p:nvPr/>
        </p:nvCxnSpPr>
        <p:spPr>
          <a:xfrm flipV="1">
            <a:off x="3135823" y="2060848"/>
            <a:ext cx="500073" cy="253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Прямая со стрелкой 17">
            <a:extLst>
              <a:ext uri="{FF2B5EF4-FFF2-40B4-BE49-F238E27FC236}">
                <a16:creationId xmlns:a16="http://schemas.microsoft.com/office/drawing/2014/main" id="{F62C8D61-02F5-466B-8005-05839051B6C8}"/>
              </a:ext>
            </a:extLst>
          </p:cNvPr>
          <p:cNvCxnSpPr>
            <a:cxnSpLocks/>
            <a:stCxn id="8" idx="3"/>
            <a:endCxn id="12" idx="1"/>
          </p:cNvCxnSpPr>
          <p:nvPr/>
        </p:nvCxnSpPr>
        <p:spPr>
          <a:xfrm>
            <a:off x="3131840" y="3213582"/>
            <a:ext cx="504056"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a:extLst>
              <a:ext uri="{FF2B5EF4-FFF2-40B4-BE49-F238E27FC236}">
                <a16:creationId xmlns:a16="http://schemas.microsoft.com/office/drawing/2014/main" id="{27BEE1F0-B9C4-49CF-9C6F-1B7E13175E8C}"/>
              </a:ext>
            </a:extLst>
          </p:cNvPr>
          <p:cNvCxnSpPr>
            <a:cxnSpLocks/>
            <a:stCxn id="9" idx="3"/>
            <a:endCxn id="13" idx="1"/>
          </p:cNvCxnSpPr>
          <p:nvPr/>
        </p:nvCxnSpPr>
        <p:spPr>
          <a:xfrm>
            <a:off x="3131840" y="4724707"/>
            <a:ext cx="504056" cy="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0" name="Прямая со стрелкой 19">
            <a:extLst>
              <a:ext uri="{FF2B5EF4-FFF2-40B4-BE49-F238E27FC236}">
                <a16:creationId xmlns:a16="http://schemas.microsoft.com/office/drawing/2014/main" id="{A8BF7A2B-30EC-47CC-BF90-3EF910ED6088}"/>
              </a:ext>
            </a:extLst>
          </p:cNvPr>
          <p:cNvCxnSpPr>
            <a:cxnSpLocks/>
            <a:stCxn id="10" idx="3"/>
            <a:endCxn id="14" idx="1"/>
          </p:cNvCxnSpPr>
          <p:nvPr/>
        </p:nvCxnSpPr>
        <p:spPr>
          <a:xfrm>
            <a:off x="3131840" y="5995464"/>
            <a:ext cx="50405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platzhalter 5">
            <a:extLst>
              <a:ext uri="{FF2B5EF4-FFF2-40B4-BE49-F238E27FC236}">
                <a16:creationId xmlns:a16="http://schemas.microsoft.com/office/drawing/2014/main" id="{10BDDC44-CAF9-48BE-B832-57A5B93EA971}"/>
              </a:ext>
            </a:extLst>
          </p:cNvPr>
          <p:cNvSpPr txBox="1">
            <a:spLocks/>
          </p:cNvSpPr>
          <p:nvPr/>
        </p:nvSpPr>
        <p:spPr bwMode="auto">
          <a:xfrm>
            <a:off x="3275856" y="6309320"/>
            <a:ext cx="5868144" cy="276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r" rtl="0" eaLnBrk="1" fontAlgn="base" hangingPunct="1">
              <a:spcBef>
                <a:spcPct val="20000"/>
              </a:spcBef>
              <a:spcAft>
                <a:spcPct val="0"/>
              </a:spcAft>
              <a:buNone/>
              <a:defRPr sz="1200" i="0" baseline="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SzPct val="90000"/>
              <a:buBlip>
                <a:blip r:embed="rId2"/>
              </a:buBlip>
              <a:defRPr>
                <a:solidFill>
                  <a:schemeClr val="tx1"/>
                </a:solidFill>
                <a:latin typeface="+mn-lt"/>
              </a:defRPr>
            </a:lvl2pPr>
            <a:lvl3pPr marL="1143000" indent="-228600" algn="l" rtl="0" eaLnBrk="1" fontAlgn="base" hangingPunct="1">
              <a:spcBef>
                <a:spcPct val="20000"/>
              </a:spcBef>
              <a:spcAft>
                <a:spcPct val="0"/>
              </a:spcAft>
              <a:buSzPct val="85000"/>
              <a:buBlip>
                <a:blip r:embed="rId2"/>
              </a:buBlip>
              <a:defRPr sz="1600">
                <a:solidFill>
                  <a:schemeClr val="tx1"/>
                </a:solidFill>
                <a:latin typeface="+mn-lt"/>
              </a:defRPr>
            </a:lvl3pPr>
            <a:lvl4pPr marL="1600200" indent="-228600" algn="l" rtl="0" eaLnBrk="1" fontAlgn="base" hangingPunct="1">
              <a:spcBef>
                <a:spcPct val="20000"/>
              </a:spcBef>
              <a:spcAft>
                <a:spcPct val="0"/>
              </a:spcAft>
              <a:buSzPct val="85000"/>
              <a:buBlip>
                <a:blip r:embed="rId2"/>
              </a:buBlip>
              <a:defRPr sz="1600">
                <a:solidFill>
                  <a:schemeClr val="tx1"/>
                </a:solidFill>
                <a:latin typeface="+mn-lt"/>
              </a:defRPr>
            </a:lvl4pPr>
            <a:lvl5pPr marL="2057400" indent="-228600" algn="l" rtl="0" eaLnBrk="1" fontAlgn="base" hangingPunct="1">
              <a:spcBef>
                <a:spcPct val="20000"/>
              </a:spcBef>
              <a:spcAft>
                <a:spcPct val="0"/>
              </a:spcAft>
              <a:buSzPct val="85000"/>
              <a:buBlip>
                <a:blip r:embed="rId2"/>
              </a:buBlip>
              <a:defRPr sz="1600">
                <a:solidFill>
                  <a:schemeClr val="tx1"/>
                </a:solidFill>
                <a:latin typeface="+mn-lt"/>
              </a:defRPr>
            </a:lvl5pPr>
            <a:lvl6pPr marL="2514600" indent="-228600" algn="l" rtl="0" eaLnBrk="1" fontAlgn="base" hangingPunct="1">
              <a:spcBef>
                <a:spcPct val="20000"/>
              </a:spcBef>
              <a:spcAft>
                <a:spcPct val="0"/>
              </a:spcAft>
              <a:buSzPct val="85000"/>
              <a:buBlip>
                <a:blip r:embed="rId2"/>
              </a:buBlip>
              <a:defRPr sz="1600">
                <a:solidFill>
                  <a:schemeClr val="tx1"/>
                </a:solidFill>
                <a:latin typeface="+mn-lt"/>
              </a:defRPr>
            </a:lvl6pPr>
            <a:lvl7pPr marL="2971800" indent="-228600" algn="l" rtl="0" eaLnBrk="1" fontAlgn="base" hangingPunct="1">
              <a:spcBef>
                <a:spcPct val="20000"/>
              </a:spcBef>
              <a:spcAft>
                <a:spcPct val="0"/>
              </a:spcAft>
              <a:buSzPct val="85000"/>
              <a:buBlip>
                <a:blip r:embed="rId2"/>
              </a:buBlip>
              <a:defRPr sz="1600">
                <a:solidFill>
                  <a:schemeClr val="tx1"/>
                </a:solidFill>
                <a:latin typeface="+mn-lt"/>
              </a:defRPr>
            </a:lvl7pPr>
            <a:lvl8pPr marL="3429000" indent="-228600" algn="l" rtl="0" eaLnBrk="1" fontAlgn="base" hangingPunct="1">
              <a:spcBef>
                <a:spcPct val="20000"/>
              </a:spcBef>
              <a:spcAft>
                <a:spcPct val="0"/>
              </a:spcAft>
              <a:buSzPct val="85000"/>
              <a:buBlip>
                <a:blip r:embed="rId2"/>
              </a:buBlip>
              <a:defRPr sz="1600">
                <a:solidFill>
                  <a:schemeClr val="tx1"/>
                </a:solidFill>
                <a:latin typeface="+mn-lt"/>
              </a:defRPr>
            </a:lvl8pPr>
            <a:lvl9pPr marL="3886200" indent="-228600" algn="l" rtl="0" eaLnBrk="1" fontAlgn="base" hangingPunct="1">
              <a:spcBef>
                <a:spcPct val="20000"/>
              </a:spcBef>
              <a:spcAft>
                <a:spcPct val="0"/>
              </a:spcAft>
              <a:buSzPct val="85000"/>
              <a:buBlip>
                <a:blip r:embed="rId2"/>
              </a:buBlip>
              <a:defRPr sz="1600">
                <a:solidFill>
                  <a:schemeClr val="tx1"/>
                </a:solidFill>
                <a:latin typeface="+mn-lt"/>
              </a:defRPr>
            </a:lvl9pPr>
          </a:lstStyle>
          <a:p>
            <a:r>
              <a:rPr lang="ru-RU" i="1" kern="0" dirty="0">
                <a:solidFill>
                  <a:srgbClr val="000000"/>
                </a:solidFill>
              </a:rPr>
              <a:t>Источник</a:t>
            </a:r>
            <a:r>
              <a:rPr lang="en-GB" i="1" kern="0" dirty="0">
                <a:solidFill>
                  <a:srgbClr val="000000"/>
                </a:solidFill>
              </a:rPr>
              <a:t>: </a:t>
            </a:r>
            <a:r>
              <a:rPr lang="en-GB" i="1" kern="0" dirty="0" err="1">
                <a:solidFill>
                  <a:srgbClr val="000000"/>
                </a:solidFill>
              </a:rPr>
              <a:t>BMWi</a:t>
            </a:r>
            <a:r>
              <a:rPr lang="en-GB" i="1" kern="0" dirty="0">
                <a:solidFill>
                  <a:srgbClr val="000000"/>
                </a:solidFill>
              </a:rPr>
              <a:t> 2018</a:t>
            </a:r>
          </a:p>
          <a:p>
            <a:endParaRPr lang="en-GB" kern="0" dirty="0"/>
          </a:p>
        </p:txBody>
      </p:sp>
    </p:spTree>
    <p:extLst>
      <p:ext uri="{BB962C8B-B14F-4D97-AF65-F5344CB8AC3E}">
        <p14:creationId xmlns:p14="http://schemas.microsoft.com/office/powerpoint/2010/main" val="18522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37866" y="883402"/>
            <a:ext cx="7772400" cy="402844"/>
          </a:xfrm>
        </p:spPr>
        <p:txBody>
          <a:bodyPr/>
          <a:lstStyle/>
          <a:p>
            <a:r>
              <a:rPr lang="ru-RU" dirty="0"/>
              <a:t>Цели Энергетического поворота до </a:t>
            </a:r>
            <a:r>
              <a:rPr lang="en-GB" dirty="0"/>
              <a:t>2050</a:t>
            </a:r>
            <a:r>
              <a:rPr lang="ru-RU" dirty="0"/>
              <a:t> года</a:t>
            </a:r>
            <a:endParaRPr lang="en-GB" dirty="0"/>
          </a:p>
        </p:txBody>
      </p:sp>
      <p:sp>
        <p:nvSpPr>
          <p:cNvPr id="4" name="Textplatzhalter 3"/>
          <p:cNvSpPr>
            <a:spLocks noGrp="1"/>
          </p:cNvSpPr>
          <p:nvPr>
            <p:ph type="body" sz="quarter" idx="14"/>
          </p:nvPr>
        </p:nvSpPr>
        <p:spPr>
          <a:xfrm>
            <a:off x="251520" y="6158144"/>
            <a:ext cx="8712967" cy="367200"/>
          </a:xfrm>
        </p:spPr>
        <p:txBody>
          <a:bodyPr/>
          <a:lstStyle/>
          <a:p>
            <a:pPr algn="just"/>
            <a:r>
              <a:rPr lang="ru-RU" sz="1600" i="1" dirty="0"/>
              <a:t>Энергетический переход следует прозрачной, долгосрочной стратегии с конкретными целями</a:t>
            </a:r>
            <a:r>
              <a:rPr lang="en-GB" sz="1600" i="1" dirty="0"/>
              <a:t>.</a:t>
            </a:r>
          </a:p>
        </p:txBody>
      </p:sp>
      <p:sp>
        <p:nvSpPr>
          <p:cNvPr id="6" name="Textplatzhalter 5"/>
          <p:cNvSpPr>
            <a:spLocks noGrp="1"/>
          </p:cNvSpPr>
          <p:nvPr>
            <p:ph type="body" sz="quarter" idx="20"/>
          </p:nvPr>
        </p:nvSpPr>
        <p:spPr>
          <a:xfrm>
            <a:off x="3275856" y="6309320"/>
            <a:ext cx="5868144" cy="276998"/>
          </a:xfrm>
        </p:spPr>
        <p:txBody>
          <a:bodyPr/>
          <a:lstStyle/>
          <a:p>
            <a:r>
              <a:rPr lang="en-GB" i="1" dirty="0">
                <a:solidFill>
                  <a:srgbClr val="000000"/>
                </a:solidFill>
              </a:rPr>
              <a:t>Sources: BMWi 2018, UBA 2017</a:t>
            </a:r>
          </a:p>
          <a:p>
            <a:endParaRPr lang="en-GB" dirty="0"/>
          </a:p>
        </p:txBody>
      </p:sp>
      <p:graphicFrame>
        <p:nvGraphicFramePr>
          <p:cNvPr id="9" name="Tabelle 8"/>
          <p:cNvGraphicFramePr>
            <a:graphicFrameLocks noGrp="1"/>
          </p:cNvGraphicFramePr>
          <p:nvPr>
            <p:extLst>
              <p:ext uri="{D42A27DB-BD31-4B8C-83A1-F6EECF244321}">
                <p14:modId xmlns:p14="http://schemas.microsoft.com/office/powerpoint/2010/main" val="822228979"/>
              </p:ext>
            </p:extLst>
          </p:nvPr>
        </p:nvGraphicFramePr>
        <p:xfrm>
          <a:off x="395536" y="1250924"/>
          <a:ext cx="8268926" cy="4822488"/>
        </p:xfrm>
        <a:graphic>
          <a:graphicData uri="http://schemas.openxmlformats.org/drawingml/2006/table">
            <a:tbl>
              <a:tblPr firstRow="1" bandRow="1">
                <a:tableStyleId>{5C22544A-7EE6-4342-B048-85BDC9FD1C3A}</a:tableStyleId>
              </a:tblPr>
              <a:tblGrid>
                <a:gridCol w="1130794">
                  <a:extLst>
                    <a:ext uri="{9D8B030D-6E8A-4147-A177-3AD203B41FA5}">
                      <a16:colId xmlns:a16="http://schemas.microsoft.com/office/drawing/2014/main" val="20000"/>
                    </a:ext>
                  </a:extLst>
                </a:gridCol>
                <a:gridCol w="2685633">
                  <a:extLst>
                    <a:ext uri="{9D8B030D-6E8A-4147-A177-3AD203B41FA5}">
                      <a16:colId xmlns:a16="http://schemas.microsoft.com/office/drawing/2014/main" val="20001"/>
                    </a:ext>
                  </a:extLst>
                </a:gridCol>
                <a:gridCol w="847053">
                  <a:extLst>
                    <a:ext uri="{9D8B030D-6E8A-4147-A177-3AD203B41FA5}">
                      <a16:colId xmlns:a16="http://schemas.microsoft.com/office/drawing/2014/main" val="20002"/>
                    </a:ext>
                  </a:extLst>
                </a:gridCol>
                <a:gridCol w="793198">
                  <a:extLst>
                    <a:ext uri="{9D8B030D-6E8A-4147-A177-3AD203B41FA5}">
                      <a16:colId xmlns:a16="http://schemas.microsoft.com/office/drawing/2014/main" val="20003"/>
                    </a:ext>
                  </a:extLst>
                </a:gridCol>
                <a:gridCol w="937416">
                  <a:extLst>
                    <a:ext uri="{9D8B030D-6E8A-4147-A177-3AD203B41FA5}">
                      <a16:colId xmlns:a16="http://schemas.microsoft.com/office/drawing/2014/main" val="20004"/>
                    </a:ext>
                  </a:extLst>
                </a:gridCol>
                <a:gridCol w="937416">
                  <a:extLst>
                    <a:ext uri="{9D8B030D-6E8A-4147-A177-3AD203B41FA5}">
                      <a16:colId xmlns:a16="http://schemas.microsoft.com/office/drawing/2014/main" val="20005"/>
                    </a:ext>
                  </a:extLst>
                </a:gridCol>
                <a:gridCol w="937416">
                  <a:extLst>
                    <a:ext uri="{9D8B030D-6E8A-4147-A177-3AD203B41FA5}">
                      <a16:colId xmlns:a16="http://schemas.microsoft.com/office/drawing/2014/main" val="20006"/>
                    </a:ext>
                  </a:extLst>
                </a:gridCol>
              </a:tblGrid>
              <a:tr h="351491">
                <a:tc>
                  <a:txBody>
                    <a:bodyPr/>
                    <a:lstStyle/>
                    <a:p>
                      <a:endParaRPr lang="en-GB" dirty="0"/>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2017</a:t>
                      </a:r>
                    </a:p>
                  </a:txBody>
                  <a:tcPr anchor="ctr"/>
                </a:tc>
                <a:tc>
                  <a:txBody>
                    <a:bodyPr/>
                    <a:lstStyle/>
                    <a:p>
                      <a:pPr algn="ctr"/>
                      <a:r>
                        <a:rPr lang="en-GB" dirty="0">
                          <a:latin typeface="Arial" panose="020B0604020202020204" pitchFamily="34" charset="0"/>
                          <a:cs typeface="Arial" panose="020B0604020202020204" pitchFamily="34" charset="0"/>
                        </a:rPr>
                        <a:t>2020</a:t>
                      </a:r>
                    </a:p>
                  </a:txBody>
                  <a:tcPr anchor="ctr"/>
                </a:tc>
                <a:tc>
                  <a:txBody>
                    <a:bodyPr/>
                    <a:lstStyle/>
                    <a:p>
                      <a:pPr algn="ctr"/>
                      <a:r>
                        <a:rPr lang="en-GB" dirty="0">
                          <a:latin typeface="Arial" panose="020B0604020202020204" pitchFamily="34" charset="0"/>
                          <a:cs typeface="Arial" panose="020B0604020202020204" pitchFamily="34" charset="0"/>
                        </a:rPr>
                        <a:t>2030</a:t>
                      </a:r>
                    </a:p>
                  </a:txBody>
                  <a:tcPr anchor="ctr"/>
                </a:tc>
                <a:tc>
                  <a:txBody>
                    <a:bodyPr/>
                    <a:lstStyle/>
                    <a:p>
                      <a:pPr algn="ctr"/>
                      <a:r>
                        <a:rPr lang="en-GB" dirty="0">
                          <a:latin typeface="Arial" panose="020B0604020202020204" pitchFamily="34" charset="0"/>
                          <a:cs typeface="Arial" panose="020B0604020202020204" pitchFamily="34" charset="0"/>
                        </a:rPr>
                        <a:t>2040</a:t>
                      </a:r>
                    </a:p>
                  </a:txBody>
                  <a:tcPr anchor="ctr"/>
                </a:tc>
                <a:tc>
                  <a:txBody>
                    <a:bodyPr/>
                    <a:lstStyle/>
                    <a:p>
                      <a:pPr marL="0" algn="ctr" defTabSz="914400" rtl="0" eaLnBrk="1" latinLnBrk="0" hangingPunct="1"/>
                      <a:r>
                        <a:rPr lang="en-GB" sz="1800" b="1" kern="1200" dirty="0">
                          <a:solidFill>
                            <a:schemeClr val="lt1"/>
                          </a:solidFill>
                          <a:latin typeface="Arial" panose="020B0604020202020204" pitchFamily="34" charset="0"/>
                          <a:ea typeface="+mn-ea"/>
                          <a:cs typeface="Arial" panose="020B0604020202020204" pitchFamily="34" charset="0"/>
                        </a:rPr>
                        <a:t>2050</a:t>
                      </a:r>
                    </a:p>
                  </a:txBody>
                  <a:tcPr anchor="ctr"/>
                </a:tc>
                <a:extLst>
                  <a:ext uri="{0D108BD9-81ED-4DB2-BD59-A6C34878D82A}">
                    <a16:rowId xmlns:a16="http://schemas.microsoft.com/office/drawing/2014/main" val="10000"/>
                  </a:ext>
                </a:extLst>
              </a:tr>
              <a:tr h="41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Климат</a:t>
                      </a:r>
                      <a:endParaRPr lang="en-GB" sz="1400" b="1" dirty="0">
                        <a:latin typeface="Arial" panose="020B0604020202020204" pitchFamily="34" charset="0"/>
                        <a:cs typeface="Arial" panose="020B0604020202020204" pitchFamily="34" charset="0"/>
                      </a:endParaRPr>
                    </a:p>
                  </a:txBody>
                  <a:tcPr anchor="ct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 </a:t>
                      </a:r>
                      <a:r>
                        <a:rPr lang="ru-RU" sz="1100" dirty="0">
                          <a:solidFill>
                            <a:schemeClr val="tx1"/>
                          </a:solidFill>
                          <a:latin typeface="Arial" panose="020B0604020202020204" pitchFamily="34" charset="0"/>
                          <a:cs typeface="Arial" panose="020B0604020202020204" pitchFamily="34" charset="0"/>
                        </a:rPr>
                        <a:t>сокращение выбросов парниковых газов</a:t>
                      </a:r>
                      <a:r>
                        <a:rPr lang="en-GB" sz="1100" dirty="0">
                          <a:solidFill>
                            <a:schemeClr val="tx1"/>
                          </a:solidFill>
                          <a:latin typeface="Arial" panose="020B0604020202020204" pitchFamily="34" charset="0"/>
                          <a:cs typeface="Arial" panose="020B0604020202020204" pitchFamily="34" charset="0"/>
                        </a:rPr>
                        <a:t> (</a:t>
                      </a:r>
                      <a:r>
                        <a:rPr lang="de-DE" sz="1100" dirty="0">
                          <a:solidFill>
                            <a:schemeClr val="tx1"/>
                          </a:solidFill>
                          <a:latin typeface="Arial" panose="020B0604020202020204" pitchFamily="34" charset="0"/>
                          <a:cs typeface="Arial" panose="020B0604020202020204" pitchFamily="34" charset="0"/>
                        </a:rPr>
                        <a:t>vs. </a:t>
                      </a:r>
                      <a:r>
                        <a:rPr lang="en-GB" sz="1100" dirty="0">
                          <a:solidFill>
                            <a:schemeClr val="tx1"/>
                          </a:solidFill>
                          <a:latin typeface="Arial" panose="020B0604020202020204" pitchFamily="34" charset="0"/>
                          <a:cs typeface="Arial" panose="020B0604020202020204" pitchFamily="34" charset="0"/>
                        </a:rPr>
                        <a:t>1990)</a:t>
                      </a:r>
                    </a:p>
                  </a:txBody>
                  <a:tcPr>
                    <a:solidFill>
                      <a:schemeClr val="accent5">
                        <a:lumMod val="75000"/>
                      </a:schemeClr>
                    </a:solidFill>
                  </a:tcPr>
                </a:tc>
                <a:tc>
                  <a:txBody>
                    <a:bodyPr/>
                    <a:lstStyle/>
                    <a:p>
                      <a:pPr algn="ctr"/>
                      <a:r>
                        <a:rPr lang="en-GB" sz="1000" b="1" kern="1200" dirty="0">
                          <a:solidFill>
                            <a:srgbClr val="C00000"/>
                          </a:solidFill>
                          <a:latin typeface="Arial" panose="020B0604020202020204" pitchFamily="34" charset="0"/>
                          <a:ea typeface="+mn-ea"/>
                          <a:cs typeface="Arial" panose="020B0604020202020204" pitchFamily="34" charset="0"/>
                        </a:rPr>
                        <a:t>-30.8 %**</a:t>
                      </a:r>
                    </a:p>
                  </a:txBody>
                  <a:tcPr anchor="ctr">
                    <a:solidFill>
                      <a:srgbClr val="6C7891"/>
                    </a:solidFill>
                  </a:tcPr>
                </a:tc>
                <a:tc>
                  <a:txBody>
                    <a:bodyPr/>
                    <a:lstStyle/>
                    <a:p>
                      <a:pPr algn="ctr"/>
                      <a:r>
                        <a:rPr lang="en-GB" sz="1100" b="1" kern="1200" dirty="0">
                          <a:solidFill>
                            <a:schemeClr val="tx1"/>
                          </a:solidFill>
                          <a:latin typeface="Arial" panose="020B0604020202020204" pitchFamily="34" charset="0"/>
                          <a:ea typeface="+mn-ea"/>
                          <a:cs typeface="Arial" panose="020B0604020202020204" pitchFamily="34" charset="0"/>
                        </a:rPr>
                        <a:t>-40 %</a:t>
                      </a:r>
                    </a:p>
                  </a:txBody>
                  <a:tcPr anchor="ctr">
                    <a:solidFill>
                      <a:schemeClr val="accent5">
                        <a:lumMod val="75000"/>
                      </a:schemeClr>
                    </a:solidFill>
                  </a:tcPr>
                </a:tc>
                <a:tc>
                  <a:txBody>
                    <a:bodyPr/>
                    <a:lstStyle/>
                    <a:p>
                      <a:pPr algn="ctr"/>
                      <a:r>
                        <a:rPr lang="en-GB" sz="1100" b="1" kern="1200" dirty="0">
                          <a:solidFill>
                            <a:schemeClr val="tx1"/>
                          </a:solidFill>
                          <a:latin typeface="Arial" panose="020B0604020202020204" pitchFamily="34" charset="0"/>
                          <a:ea typeface="+mn-ea"/>
                          <a:cs typeface="Arial" panose="020B0604020202020204" pitchFamily="34" charset="0"/>
                        </a:rPr>
                        <a:t>-55%</a:t>
                      </a:r>
                    </a:p>
                  </a:txBody>
                  <a:tcPr anchor="ctr">
                    <a:solidFill>
                      <a:schemeClr val="accent5">
                        <a:lumMod val="75000"/>
                      </a:schemeClr>
                    </a:solidFill>
                  </a:tcPr>
                </a:tc>
                <a:tc>
                  <a:txBody>
                    <a:bodyPr/>
                    <a:lstStyle/>
                    <a:p>
                      <a:pPr algn="ctr"/>
                      <a:r>
                        <a:rPr lang="en-GB" sz="1100" b="1" kern="1200" dirty="0">
                          <a:solidFill>
                            <a:schemeClr val="tx1"/>
                          </a:solidFill>
                          <a:latin typeface="Arial" panose="020B0604020202020204" pitchFamily="34" charset="0"/>
                          <a:ea typeface="+mn-ea"/>
                          <a:cs typeface="Arial" panose="020B0604020202020204" pitchFamily="34" charset="0"/>
                        </a:rPr>
                        <a:t>-70%</a:t>
                      </a:r>
                    </a:p>
                  </a:txBody>
                  <a:tcPr anchor="ctr">
                    <a:solidFill>
                      <a:schemeClr val="accent5">
                        <a:lumMod val="75000"/>
                      </a:schemeClr>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-80-95%</a:t>
                      </a:r>
                    </a:p>
                  </a:txBody>
                  <a:tcPr anchor="ctr">
                    <a:solidFill>
                      <a:schemeClr val="accent5">
                        <a:lumMod val="75000"/>
                      </a:schemeClr>
                    </a:solidFill>
                  </a:tcPr>
                </a:tc>
                <a:extLst>
                  <a:ext uri="{0D108BD9-81ED-4DB2-BD59-A6C34878D82A}">
                    <a16:rowId xmlns:a16="http://schemas.microsoft.com/office/drawing/2014/main" val="10001"/>
                  </a:ext>
                </a:extLst>
              </a:tr>
              <a:tr h="410073">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err="1">
                          <a:latin typeface="Arial" panose="020B0604020202020204" pitchFamily="34" charset="0"/>
                          <a:cs typeface="Arial" panose="020B0604020202020204" pitchFamily="34" charset="0"/>
                        </a:rPr>
                        <a:t>Возоб-новлемая</a:t>
                      </a:r>
                      <a:r>
                        <a:rPr lang="ru-RU" sz="1400" b="1" dirty="0">
                          <a:latin typeface="Arial" panose="020B0604020202020204" pitchFamily="34" charset="0"/>
                          <a:cs typeface="Arial" panose="020B0604020202020204" pitchFamily="34" charset="0"/>
                        </a:rPr>
                        <a:t> энергия</a:t>
                      </a:r>
                      <a:endParaRPr lang="en-GB" sz="1400" b="1" dirty="0">
                        <a:latin typeface="Arial" panose="020B0604020202020204" pitchFamily="34" charset="0"/>
                        <a:cs typeface="Arial" panose="020B0604020202020204" pitchFamily="34" charset="0"/>
                      </a:endParaRPr>
                    </a:p>
                  </a:txBody>
                  <a:tcPr anchor="ctr">
                    <a:solidFill>
                      <a:srgbClr val="91B3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Arial" panose="020B0604020202020204" pitchFamily="34" charset="0"/>
                          <a:ea typeface="+mn-ea"/>
                          <a:cs typeface="Arial" panose="020B0604020202020204" pitchFamily="34" charset="0"/>
                        </a:rPr>
                        <a:t>Доля в конечном потреблении энергии</a:t>
                      </a:r>
                      <a:endParaRPr lang="en-GB" sz="1100" kern="1200" dirty="0">
                        <a:solidFill>
                          <a:schemeClr val="tx1"/>
                        </a:solidFill>
                        <a:latin typeface="Arial" panose="020B0604020202020204" pitchFamily="34" charset="0"/>
                        <a:ea typeface="+mn-ea"/>
                        <a:cs typeface="Arial" panose="020B0604020202020204" pitchFamily="34" charset="0"/>
                      </a:endParaRPr>
                    </a:p>
                  </a:txBody>
                  <a:tcPr>
                    <a:solidFill>
                      <a:srgbClr val="91B3D8"/>
                    </a:solidFill>
                  </a:tcPr>
                </a:tc>
                <a:tc>
                  <a:txBody>
                    <a:bodyPr/>
                    <a:lstStyle/>
                    <a:p>
                      <a:pPr marL="0" algn="ctr" defTabSz="914400" rtl="0" eaLnBrk="1" latinLnBrk="0" hangingPunct="1"/>
                      <a:r>
                        <a:rPr lang="en-GB" sz="1000" b="1" kern="1200" dirty="0">
                          <a:solidFill>
                            <a:schemeClr val="tx1"/>
                          </a:solidFill>
                          <a:latin typeface="Arial" panose="020B0604020202020204" pitchFamily="34" charset="0"/>
                          <a:ea typeface="+mn-ea"/>
                          <a:cs typeface="Arial" panose="020B0604020202020204" pitchFamily="34" charset="0"/>
                        </a:rPr>
                        <a:t>16.9 %**</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18%</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30%</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45%</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60%</a:t>
                      </a:r>
                    </a:p>
                  </a:txBody>
                  <a:tcPr anchor="ctr">
                    <a:solidFill>
                      <a:srgbClr val="91B3D8"/>
                    </a:solidFill>
                  </a:tcPr>
                </a:tc>
                <a:extLst>
                  <a:ext uri="{0D108BD9-81ED-4DB2-BD59-A6C34878D82A}">
                    <a16:rowId xmlns:a16="http://schemas.microsoft.com/office/drawing/2014/main" val="10002"/>
                  </a:ext>
                </a:extLst>
              </a:tr>
              <a:tr h="262404">
                <a:tc vMerge="1">
                  <a:txBody>
                    <a:bodyPr/>
                    <a:lstStyle/>
                    <a:p>
                      <a:pPr algn="l"/>
                      <a:endParaRPr lang="en-GB" sz="10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Arial" panose="020B0604020202020204" pitchFamily="34" charset="0"/>
                          <a:ea typeface="+mn-ea"/>
                          <a:cs typeface="Arial" panose="020B0604020202020204" pitchFamily="34" charset="0"/>
                        </a:rPr>
                        <a:t>Доля в потреблении э/э</a:t>
                      </a:r>
                      <a:endParaRPr lang="en-GB" sz="1100" kern="1200" dirty="0">
                        <a:solidFill>
                          <a:schemeClr val="tx1"/>
                        </a:solidFill>
                        <a:latin typeface="Arial" panose="020B0604020202020204" pitchFamily="34" charset="0"/>
                        <a:ea typeface="+mn-ea"/>
                        <a:cs typeface="Arial" panose="020B0604020202020204" pitchFamily="34" charset="0"/>
                      </a:endParaRPr>
                    </a:p>
                  </a:txBody>
                  <a:tcPr>
                    <a:solidFill>
                      <a:srgbClr val="91B3D8"/>
                    </a:solidFill>
                  </a:tcPr>
                </a:tc>
                <a:tc>
                  <a:txBody>
                    <a:bodyPr/>
                    <a:lstStyle/>
                    <a:p>
                      <a:pPr marL="0" algn="ctr" defTabSz="914400" rtl="0" eaLnBrk="1" latinLnBrk="0" hangingPunct="1"/>
                      <a:r>
                        <a:rPr lang="en-GB" sz="1000" b="1" kern="1200" dirty="0">
                          <a:solidFill>
                            <a:schemeClr val="accent6"/>
                          </a:solidFill>
                          <a:latin typeface="Arial" panose="020B0604020202020204" pitchFamily="34" charset="0"/>
                          <a:ea typeface="+mn-ea"/>
                          <a:cs typeface="Arial" panose="020B0604020202020204" pitchFamily="34" charset="0"/>
                        </a:rPr>
                        <a:t>37.8 %</a:t>
                      </a:r>
                      <a:r>
                        <a:rPr lang="en-GB" sz="1000" b="1" kern="1200" dirty="0">
                          <a:solidFill>
                            <a:schemeClr val="tx1"/>
                          </a:solidFill>
                          <a:latin typeface="Arial" panose="020B0604020202020204" pitchFamily="34" charset="0"/>
                          <a:ea typeface="+mn-ea"/>
                          <a:cs typeface="Arial" panose="020B0604020202020204" pitchFamily="34" charset="0"/>
                        </a:rPr>
                        <a:t>**</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Min 35%</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Min 50%</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Min. 65%</a:t>
                      </a:r>
                    </a:p>
                  </a:txBody>
                  <a:tcPr anchor="ctr">
                    <a:solidFill>
                      <a:srgbClr val="91B3D8"/>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Min 80%</a:t>
                      </a:r>
                    </a:p>
                  </a:txBody>
                  <a:tcPr anchor="ctr">
                    <a:solidFill>
                      <a:srgbClr val="91B3D8"/>
                    </a:solidFill>
                  </a:tcPr>
                </a:tc>
                <a:extLst>
                  <a:ext uri="{0D108BD9-81ED-4DB2-BD59-A6C34878D82A}">
                    <a16:rowId xmlns:a16="http://schemas.microsoft.com/office/drawing/2014/main" val="10003"/>
                  </a:ext>
                </a:extLst>
              </a:tr>
              <a:tr h="248973">
                <a:tc vMerge="1">
                  <a:txBody>
                    <a:bodyPr/>
                    <a:lstStyle/>
                    <a:p>
                      <a:pPr algn="l"/>
                      <a:endParaRPr lang="en-GB" sz="1000" dirty="0">
                        <a:latin typeface="Arial" panose="020B0604020202020204" pitchFamily="34" charset="0"/>
                        <a:cs typeface="Arial" panose="020B0604020202020204" pitchFamily="34" charset="0"/>
                      </a:endParaRPr>
                    </a:p>
                  </a:txBody>
                  <a:tcP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Доля</a:t>
                      </a:r>
                      <a:r>
                        <a:rPr lang="de-DE" sz="1100" kern="1200" dirty="0">
                          <a:solidFill>
                            <a:schemeClr val="tx1"/>
                          </a:solidFill>
                          <a:latin typeface="Arial" panose="020B0604020202020204" pitchFamily="34" charset="0"/>
                          <a:ea typeface="+mn-ea"/>
                          <a:cs typeface="Arial" panose="020B0604020202020204" pitchFamily="34" charset="0"/>
                        </a:rPr>
                        <a:t> </a:t>
                      </a:r>
                      <a:r>
                        <a:rPr lang="ru-RU" sz="1100" kern="1200" dirty="0">
                          <a:solidFill>
                            <a:schemeClr val="tx1"/>
                          </a:solidFill>
                          <a:latin typeface="Arial" panose="020B0604020202020204" pitchFamily="34" charset="0"/>
                          <a:ea typeface="+mn-ea"/>
                          <a:cs typeface="Arial" panose="020B0604020202020204" pitchFamily="34" charset="0"/>
                        </a:rPr>
                        <a:t>ВИЭ в теплоснабжении</a:t>
                      </a:r>
                      <a:endParaRPr lang="en-GB" sz="1100" kern="1200" dirty="0">
                        <a:solidFill>
                          <a:schemeClr val="tx1"/>
                        </a:solidFill>
                        <a:latin typeface="Arial" panose="020B0604020202020204" pitchFamily="34" charset="0"/>
                        <a:ea typeface="+mn-ea"/>
                        <a:cs typeface="Arial" panose="020B0604020202020204" pitchFamily="34" charset="0"/>
                      </a:endParaRPr>
                    </a:p>
                  </a:txBody>
                  <a:tcPr>
                    <a:solidFill>
                      <a:srgbClr val="91B3D8"/>
                    </a:solidFill>
                  </a:tcPr>
                </a:tc>
                <a:tc>
                  <a:txBody>
                    <a:bodyPr/>
                    <a:lstStyle/>
                    <a:p>
                      <a:pPr algn="ctr"/>
                      <a:r>
                        <a:rPr lang="en-GB" sz="1000" b="1" kern="1200" dirty="0">
                          <a:solidFill>
                            <a:schemeClr val="accent6"/>
                          </a:solidFill>
                          <a:latin typeface="Arial" panose="020B0604020202020204" pitchFamily="34" charset="0"/>
                          <a:ea typeface="+mn-ea"/>
                          <a:cs typeface="Arial" panose="020B0604020202020204" pitchFamily="34" charset="0"/>
                        </a:rPr>
                        <a:t>13.9 %</a:t>
                      </a:r>
                      <a:r>
                        <a:rPr lang="en-GB" sz="1000" b="1" kern="1200" dirty="0">
                          <a:solidFill>
                            <a:schemeClr val="tx1"/>
                          </a:solidFill>
                          <a:latin typeface="Arial" panose="020B0604020202020204" pitchFamily="34" charset="0"/>
                          <a:ea typeface="+mn-ea"/>
                          <a:cs typeface="Arial" panose="020B0604020202020204" pitchFamily="34" charset="0"/>
                        </a:rPr>
                        <a:t>**</a:t>
                      </a:r>
                    </a:p>
                  </a:txBody>
                  <a:tcPr anchor="ctr">
                    <a:solidFill>
                      <a:srgbClr val="91B3D8"/>
                    </a:solidFill>
                  </a:tcPr>
                </a:tc>
                <a:tc>
                  <a:txBody>
                    <a:bodyPr/>
                    <a:lstStyle/>
                    <a:p>
                      <a:pPr algn="ctr"/>
                      <a:r>
                        <a:rPr lang="en-GB" sz="1100" b="1" kern="1200" dirty="0">
                          <a:solidFill>
                            <a:schemeClr val="tx1"/>
                          </a:solidFill>
                          <a:latin typeface="Arial" panose="020B0604020202020204" pitchFamily="34" charset="0"/>
                          <a:ea typeface="+mn-ea"/>
                          <a:cs typeface="Arial" panose="020B0604020202020204" pitchFamily="34" charset="0"/>
                        </a:rPr>
                        <a:t>14%</a:t>
                      </a: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extLst>
                  <a:ext uri="{0D108BD9-81ED-4DB2-BD59-A6C34878D82A}">
                    <a16:rowId xmlns:a16="http://schemas.microsoft.com/office/drawing/2014/main" val="10004"/>
                  </a:ext>
                </a:extLst>
              </a:tr>
              <a:tr h="248973">
                <a:tc vMerge="1">
                  <a:txBody>
                    <a:bodyPr/>
                    <a:lstStyle/>
                    <a:p>
                      <a:pPr algn="l"/>
                      <a:endParaRPr lang="en-GB" sz="1000" dirty="0">
                        <a:latin typeface="Arial" panose="020B0604020202020204" pitchFamily="34" charset="0"/>
                        <a:cs typeface="Arial" panose="020B0604020202020204" pitchFamily="34" charset="0"/>
                      </a:endParaRPr>
                    </a:p>
                  </a:txBody>
                  <a:tcP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Доля ВИЭ в транспортном секторе</a:t>
                      </a:r>
                      <a:endParaRPr lang="en-GB" sz="1100" kern="1200" dirty="0">
                        <a:solidFill>
                          <a:schemeClr val="tx1"/>
                        </a:solidFill>
                        <a:latin typeface="Arial" panose="020B0604020202020204" pitchFamily="34" charset="0"/>
                        <a:ea typeface="+mn-ea"/>
                        <a:cs typeface="Arial" panose="020B0604020202020204" pitchFamily="34" charset="0"/>
                      </a:endParaRPr>
                    </a:p>
                  </a:txBody>
                  <a:tcPr>
                    <a:solidFill>
                      <a:srgbClr val="91B3D8"/>
                    </a:solidFill>
                  </a:tcPr>
                </a:tc>
                <a:tc>
                  <a:txBody>
                    <a:bodyPr/>
                    <a:lstStyle/>
                    <a:p>
                      <a:pPr algn="ctr"/>
                      <a:r>
                        <a:rPr lang="en-GB" sz="1000" b="1" kern="1200" dirty="0">
                          <a:solidFill>
                            <a:srgbClr val="C00000"/>
                          </a:solidFill>
                          <a:latin typeface="Arial" panose="020B0604020202020204" pitchFamily="34" charset="0"/>
                          <a:ea typeface="+mn-ea"/>
                          <a:cs typeface="Arial" panose="020B0604020202020204" pitchFamily="34" charset="0"/>
                        </a:rPr>
                        <a:t>5.6 %</a:t>
                      </a:r>
                    </a:p>
                  </a:txBody>
                  <a:tcPr anchor="ctr">
                    <a:solidFill>
                      <a:srgbClr val="91B3D8"/>
                    </a:solidFill>
                  </a:tcPr>
                </a:tc>
                <a:tc>
                  <a:txBody>
                    <a:bodyPr/>
                    <a:lstStyle/>
                    <a:p>
                      <a:pPr algn="ctr"/>
                      <a:r>
                        <a:rPr lang="en-GB" sz="1100" b="1" kern="1200" dirty="0">
                          <a:solidFill>
                            <a:schemeClr val="tx1"/>
                          </a:solidFill>
                          <a:latin typeface="Arial" panose="020B0604020202020204" pitchFamily="34" charset="0"/>
                          <a:ea typeface="+mn-ea"/>
                          <a:cs typeface="Arial" panose="020B0604020202020204" pitchFamily="34" charset="0"/>
                        </a:rPr>
                        <a:t>10% (E</a:t>
                      </a:r>
                      <a:r>
                        <a:rPr lang="ru-RU" sz="1100" b="1" kern="1200" dirty="0">
                          <a:solidFill>
                            <a:schemeClr val="tx1"/>
                          </a:solidFill>
                          <a:latin typeface="Arial" panose="020B0604020202020204" pitchFamily="34" charset="0"/>
                          <a:ea typeface="+mn-ea"/>
                          <a:cs typeface="Arial" panose="020B0604020202020204" pitchFamily="34" charset="0"/>
                        </a:rPr>
                        <a:t>С</a:t>
                      </a:r>
                      <a:r>
                        <a:rPr lang="en-GB" sz="1100" b="1" kern="1200" dirty="0">
                          <a:solidFill>
                            <a:schemeClr val="tx1"/>
                          </a:solidFill>
                          <a:latin typeface="Arial" panose="020B0604020202020204" pitchFamily="34" charset="0"/>
                          <a:ea typeface="+mn-ea"/>
                          <a:cs typeface="Arial" panose="020B0604020202020204" pitchFamily="34" charset="0"/>
                        </a:rPr>
                        <a:t>)</a:t>
                      </a: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tc>
                  <a:txBody>
                    <a:bodyPr/>
                    <a:lstStyle/>
                    <a:p>
                      <a:pPr algn="ctr"/>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91B3D8"/>
                    </a:solidFill>
                  </a:tcPr>
                </a:tc>
                <a:extLst>
                  <a:ext uri="{0D108BD9-81ED-4DB2-BD59-A6C34878D82A}">
                    <a16:rowId xmlns:a16="http://schemas.microsoft.com/office/drawing/2014/main" val="10005"/>
                  </a:ext>
                </a:extLst>
              </a:tr>
              <a:tr h="41007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latin typeface="Arial" panose="020B0604020202020204" pitchFamily="34" charset="0"/>
                          <a:cs typeface="Arial" panose="020B0604020202020204" pitchFamily="34" charset="0"/>
                        </a:rPr>
                        <a:t>Энерго-</a:t>
                      </a:r>
                      <a:r>
                        <a:rPr lang="ru-RU" sz="1400" b="1" dirty="0" err="1">
                          <a:latin typeface="Arial" panose="020B0604020202020204" pitchFamily="34" charset="0"/>
                          <a:cs typeface="Arial" panose="020B0604020202020204" pitchFamily="34" charset="0"/>
                        </a:rPr>
                        <a:t>эффек</a:t>
                      </a:r>
                      <a:r>
                        <a:rPr lang="ru-RU" sz="1400" b="1" dirty="0">
                          <a:latin typeface="Arial" panose="020B0604020202020204" pitchFamily="34" charset="0"/>
                          <a:cs typeface="Arial" panose="020B0604020202020204" pitchFamily="34" charset="0"/>
                        </a:rPr>
                        <a:t>-</a:t>
                      </a:r>
                      <a:r>
                        <a:rPr lang="ru-RU" sz="1400" b="1" dirty="0" err="1">
                          <a:latin typeface="Arial" panose="020B0604020202020204" pitchFamily="34" charset="0"/>
                          <a:cs typeface="Arial" panose="020B0604020202020204" pitchFamily="34" charset="0"/>
                        </a:rPr>
                        <a:t>тивность</a:t>
                      </a:r>
                      <a:endParaRPr lang="en-GB" sz="1400" b="1" dirty="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Arial" panose="020B0604020202020204" pitchFamily="34" charset="0"/>
                          <a:ea typeface="+mn-ea"/>
                          <a:cs typeface="Arial" panose="020B0604020202020204" pitchFamily="34" charset="0"/>
                        </a:rPr>
                        <a:t>% </a:t>
                      </a:r>
                      <a:r>
                        <a:rPr lang="ru-RU" sz="1100" kern="1200" dirty="0">
                          <a:solidFill>
                            <a:schemeClr val="tx1"/>
                          </a:solidFill>
                          <a:latin typeface="Arial" panose="020B0604020202020204" pitchFamily="34" charset="0"/>
                          <a:ea typeface="+mn-ea"/>
                          <a:cs typeface="Arial" panose="020B0604020202020204" pitchFamily="34" charset="0"/>
                        </a:rPr>
                        <a:t>потребление первичной энергии </a:t>
                      </a:r>
                      <a:r>
                        <a:rPr lang="en-GB" sz="1100" kern="1200" dirty="0">
                          <a:solidFill>
                            <a:schemeClr val="tx1"/>
                          </a:solidFill>
                          <a:latin typeface="Arial" panose="020B0604020202020204" pitchFamily="34" charset="0"/>
                          <a:ea typeface="+mn-ea"/>
                          <a:cs typeface="Arial" panose="020B0604020202020204" pitchFamily="34" charset="0"/>
                        </a:rPr>
                        <a:t>(</a:t>
                      </a:r>
                      <a:r>
                        <a:rPr lang="de-DE" sz="1100" kern="1200" dirty="0">
                          <a:solidFill>
                            <a:schemeClr val="tx1"/>
                          </a:solidFill>
                          <a:latin typeface="Arial" panose="020B0604020202020204" pitchFamily="34" charset="0"/>
                          <a:ea typeface="+mn-ea"/>
                          <a:cs typeface="Arial" panose="020B0604020202020204" pitchFamily="34" charset="0"/>
                        </a:rPr>
                        <a:t>vs. </a:t>
                      </a:r>
                      <a:r>
                        <a:rPr lang="en-GB" sz="1100" kern="1200" dirty="0">
                          <a:solidFill>
                            <a:schemeClr val="tx1"/>
                          </a:solidFill>
                          <a:latin typeface="Arial" panose="020B0604020202020204" pitchFamily="34" charset="0"/>
                          <a:ea typeface="+mn-ea"/>
                          <a:cs typeface="Arial" panose="020B0604020202020204" pitchFamily="34" charset="0"/>
                        </a:rPr>
                        <a:t>2008)</a:t>
                      </a:r>
                    </a:p>
                  </a:txBody>
                  <a:tcPr>
                    <a:solidFill>
                      <a:schemeClr val="accent5">
                        <a:lumMod val="60000"/>
                        <a:lumOff val="40000"/>
                      </a:schemeClr>
                    </a:solidFill>
                  </a:tcPr>
                </a:tc>
                <a:tc>
                  <a:txBody>
                    <a:bodyPr/>
                    <a:lstStyle/>
                    <a:p>
                      <a:pPr marL="0" algn="ctr" defTabSz="914400" rtl="0" eaLnBrk="1" latinLnBrk="0" hangingPunct="1"/>
                      <a:r>
                        <a:rPr lang="en-GB" sz="1000" b="1" kern="1200" dirty="0">
                          <a:solidFill>
                            <a:srgbClr val="FF0000"/>
                          </a:solidFill>
                          <a:latin typeface="Arial" panose="020B0604020202020204" pitchFamily="34" charset="0"/>
                          <a:ea typeface="+mn-ea"/>
                          <a:cs typeface="Arial" panose="020B0604020202020204" pitchFamily="34" charset="0"/>
                        </a:rPr>
                        <a:t>-5.8 %</a:t>
                      </a:r>
                    </a:p>
                  </a:txBody>
                  <a:tcPr anchor="ctr">
                    <a:solidFill>
                      <a:srgbClr val="C4C8D3"/>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-20%</a:t>
                      </a:r>
                    </a:p>
                  </a:txBody>
                  <a:tcPr anchor="ctr">
                    <a:solidFill>
                      <a:srgbClr val="C4C8D3"/>
                    </a:solidFill>
                  </a:tcPr>
                </a:tc>
                <a:tc>
                  <a:txBody>
                    <a:bodyPr/>
                    <a:lstStyle/>
                    <a:p>
                      <a:pPr marL="0" algn="ctr" defTabSz="914400" rtl="0" eaLnBrk="1" latinLnBrk="0" hangingPunct="1"/>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C4C8D3"/>
                    </a:solidFill>
                  </a:tcPr>
                </a:tc>
                <a:tc>
                  <a:txBody>
                    <a:bodyPr/>
                    <a:lstStyle/>
                    <a:p>
                      <a:pPr marL="0" algn="ctr" defTabSz="914400" rtl="0" eaLnBrk="1" latinLnBrk="0" hangingPunct="1"/>
                      <a:endParaRPr lang="en-GB" sz="1100" b="1" kern="1200" dirty="0">
                        <a:solidFill>
                          <a:schemeClr val="tx1"/>
                        </a:solidFill>
                        <a:latin typeface="Arial" panose="020B0604020202020204" pitchFamily="34" charset="0"/>
                        <a:ea typeface="+mn-ea"/>
                        <a:cs typeface="Arial" panose="020B0604020202020204" pitchFamily="34" charset="0"/>
                      </a:endParaRPr>
                    </a:p>
                  </a:txBody>
                  <a:tcPr anchor="ctr">
                    <a:solidFill>
                      <a:srgbClr val="C4C8D3"/>
                    </a:solidFill>
                  </a:tcPr>
                </a:tc>
                <a:tc>
                  <a:txBody>
                    <a:bodyPr/>
                    <a:lstStyle/>
                    <a:p>
                      <a:pPr marL="0" algn="ctr" defTabSz="914400" rtl="0" eaLnBrk="1" latinLnBrk="0" hangingPunct="1"/>
                      <a:r>
                        <a:rPr lang="en-GB" sz="1100" b="1" kern="1200" dirty="0">
                          <a:solidFill>
                            <a:schemeClr val="tx1"/>
                          </a:solidFill>
                          <a:latin typeface="Arial" panose="020B0604020202020204" pitchFamily="34" charset="0"/>
                          <a:ea typeface="+mn-ea"/>
                          <a:cs typeface="Arial" panose="020B0604020202020204" pitchFamily="34" charset="0"/>
                        </a:rPr>
                        <a:t>-50%</a:t>
                      </a:r>
                    </a:p>
                  </a:txBody>
                  <a:tcPr anchor="ctr">
                    <a:solidFill>
                      <a:srgbClr val="C4C8D3"/>
                    </a:solidFill>
                  </a:tcPr>
                </a:tc>
                <a:extLst>
                  <a:ext uri="{0D108BD9-81ED-4DB2-BD59-A6C34878D82A}">
                    <a16:rowId xmlns:a16="http://schemas.microsoft.com/office/drawing/2014/main" val="10006"/>
                  </a:ext>
                </a:extLst>
              </a:tr>
              <a:tr h="410073">
                <a:tc vMerge="1">
                  <a:txBody>
                    <a:bodyPr/>
                    <a:lstStyle/>
                    <a:p>
                      <a:pPr algn="l"/>
                      <a:endParaRPr lang="en-GB" sz="10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Arial" panose="020B0604020202020204" pitchFamily="34" charset="0"/>
                          <a:ea typeface="+mn-ea"/>
                          <a:cs typeface="Arial" panose="020B0604020202020204" pitchFamily="34" charset="0"/>
                        </a:rPr>
                        <a:t>Конечная энергопроизводительность</a:t>
                      </a:r>
                      <a:r>
                        <a:rPr lang="en-GB" sz="1100" kern="1200" dirty="0">
                          <a:solidFill>
                            <a:schemeClr val="tx1"/>
                          </a:solidFill>
                          <a:latin typeface="Arial" panose="020B0604020202020204" pitchFamily="34" charset="0"/>
                          <a:ea typeface="+mn-ea"/>
                          <a:cs typeface="Arial" panose="020B0604020202020204" pitchFamily="34" charset="0"/>
                        </a:rPr>
                        <a:t> (2008-2016)</a:t>
                      </a:r>
                    </a:p>
                  </a:txBody>
                  <a:tcPr>
                    <a:solidFill>
                      <a:schemeClr val="accent5">
                        <a:lumMod val="60000"/>
                        <a:lumOff val="40000"/>
                      </a:schemeClr>
                    </a:solidFill>
                  </a:tcPr>
                </a:tc>
                <a:tc>
                  <a:txBody>
                    <a:bodyPr/>
                    <a:lstStyle/>
                    <a:p>
                      <a:pPr marL="0" algn="ctr" defTabSz="914400" rtl="0" eaLnBrk="1" latinLnBrk="0" hangingPunct="1"/>
                      <a:r>
                        <a:rPr lang="en-GB" sz="1000" b="1" kern="1200" dirty="0">
                          <a:solidFill>
                            <a:srgbClr val="FF0000"/>
                          </a:solidFill>
                          <a:latin typeface="Arial" panose="020B0604020202020204" pitchFamily="34" charset="0"/>
                          <a:ea typeface="+mn-ea"/>
                          <a:cs typeface="Arial" panose="020B0604020202020204" pitchFamily="34" charset="0"/>
                        </a:rPr>
                        <a:t>1.1% p.a.</a:t>
                      </a:r>
                      <a:r>
                        <a:rPr lang="en-GB" sz="1000" b="1" kern="1200" dirty="0">
                          <a:solidFill>
                            <a:schemeClr val="tx1"/>
                          </a:solidFill>
                          <a:latin typeface="Arial" panose="020B0604020202020204" pitchFamily="34" charset="0"/>
                          <a:ea typeface="+mn-ea"/>
                          <a:cs typeface="Arial" panose="020B0604020202020204" pitchFamily="34" charset="0"/>
                        </a:rPr>
                        <a:t>*</a:t>
                      </a:r>
                    </a:p>
                  </a:txBody>
                  <a:tcPr anchor="ctr">
                    <a:solidFill>
                      <a:srgbClr val="C4C8D3"/>
                    </a:solidFill>
                  </a:tcPr>
                </a:tc>
                <a:tc gridSpan="4">
                  <a:txBody>
                    <a:bodyPr/>
                    <a:lstStyle/>
                    <a:p>
                      <a:pPr marL="0" algn="ctr" defTabSz="914400" rtl="0" eaLnBrk="1" latinLnBrk="0" hangingPunct="1"/>
                      <a:r>
                        <a:rPr lang="en-GB" sz="1100" b="1" kern="1200" dirty="0">
                          <a:solidFill>
                            <a:schemeClr val="dk1"/>
                          </a:solidFill>
                          <a:latin typeface="Arial" panose="020B0604020202020204" pitchFamily="34" charset="0"/>
                          <a:ea typeface="+mn-ea"/>
                          <a:cs typeface="Arial" panose="020B0604020202020204" pitchFamily="34" charset="0"/>
                        </a:rPr>
                        <a:t>2.1% </a:t>
                      </a:r>
                      <a:r>
                        <a:rPr lang="ru-RU" sz="1100" b="1" kern="1200" dirty="0">
                          <a:solidFill>
                            <a:schemeClr val="dk1"/>
                          </a:solidFill>
                          <a:latin typeface="Arial" panose="020B0604020202020204" pitchFamily="34" charset="0"/>
                          <a:ea typeface="+mn-ea"/>
                          <a:cs typeface="Arial" panose="020B0604020202020204" pitchFamily="34" charset="0"/>
                        </a:rPr>
                        <a:t>в год</a:t>
                      </a:r>
                      <a:r>
                        <a:rPr lang="en-GB" sz="1100" b="1" kern="1200" dirty="0">
                          <a:solidFill>
                            <a:schemeClr val="dk1"/>
                          </a:solidFill>
                          <a:latin typeface="Arial" panose="020B0604020202020204" pitchFamily="34" charset="0"/>
                          <a:ea typeface="+mn-ea"/>
                          <a:cs typeface="Arial" panose="020B0604020202020204" pitchFamily="34" charset="0"/>
                        </a:rPr>
                        <a:t> (2008-2050)</a:t>
                      </a:r>
                    </a:p>
                  </a:txBody>
                  <a:tcPr anchor="ctr">
                    <a:solidFill>
                      <a:srgbClr val="C4C8D3"/>
                    </a:solidFill>
                  </a:tcPr>
                </a:tc>
                <a:tc hMerge="1">
                  <a:txBody>
                    <a:bodyPr/>
                    <a:lstStyle/>
                    <a:p>
                      <a:pPr marL="0" algn="ctr" defTabSz="914400" rtl="0" eaLnBrk="1" latinLnBrk="0" hangingPunct="1"/>
                      <a:endParaRPr lang="en-GB" sz="1000" kern="1200" dirty="0">
                        <a:solidFill>
                          <a:schemeClr val="tx1"/>
                        </a:solidFill>
                        <a:latin typeface="Arial" panose="020B0604020202020204" pitchFamily="34" charset="0"/>
                        <a:ea typeface="+mn-ea"/>
                        <a:cs typeface="Arial" panose="020B0604020202020204" pitchFamily="34" charset="0"/>
                      </a:endParaRPr>
                    </a:p>
                  </a:txBody>
                  <a:tcPr anchor="ctr">
                    <a:solidFill>
                      <a:schemeClr val="bg2">
                        <a:lumMod val="60000"/>
                        <a:lumOff val="40000"/>
                      </a:schemeClr>
                    </a:solidFill>
                  </a:tcPr>
                </a:tc>
                <a:tc hMerge="1">
                  <a:txBody>
                    <a:bodyPr/>
                    <a:lstStyle/>
                    <a:p>
                      <a:pPr marL="0" algn="ctr" defTabSz="914400" rtl="0" eaLnBrk="1" latinLnBrk="0" hangingPunct="1"/>
                      <a:endParaRPr lang="en-GB" sz="1000" kern="1200" dirty="0">
                        <a:solidFill>
                          <a:schemeClr val="tx1"/>
                        </a:solidFill>
                        <a:latin typeface="Arial" panose="020B0604020202020204" pitchFamily="34" charset="0"/>
                        <a:ea typeface="+mn-ea"/>
                        <a:cs typeface="Arial" panose="020B0604020202020204" pitchFamily="34" charset="0"/>
                      </a:endParaRPr>
                    </a:p>
                  </a:txBody>
                  <a:tcPr anchor="ctr">
                    <a:solidFill>
                      <a:schemeClr val="bg2">
                        <a:lumMod val="60000"/>
                        <a:lumOff val="40000"/>
                      </a:schemeClr>
                    </a:solidFill>
                  </a:tcPr>
                </a:tc>
                <a:tc hMerge="1">
                  <a:txBody>
                    <a:bodyPr/>
                    <a:lstStyle/>
                    <a:p>
                      <a:pPr marL="0" algn="ctr" defTabSz="914400" rtl="0" eaLnBrk="1" latinLnBrk="0" hangingPunct="1"/>
                      <a:endParaRPr lang="en-GB" sz="1000" kern="1200" dirty="0">
                        <a:solidFill>
                          <a:schemeClr val="dk1"/>
                        </a:solidFill>
                        <a:latin typeface="Arial" panose="020B0604020202020204" pitchFamily="34" charset="0"/>
                        <a:ea typeface="+mn-ea"/>
                        <a:cs typeface="Arial" panose="020B0604020202020204" pitchFamily="34" charset="0"/>
                      </a:endParaRPr>
                    </a:p>
                  </a:txBody>
                  <a:tcPr anchor="ctr">
                    <a:solidFill>
                      <a:schemeClr val="bg2">
                        <a:lumMod val="60000"/>
                        <a:lumOff val="40000"/>
                      </a:schemeClr>
                    </a:solidFill>
                  </a:tcPr>
                </a:tc>
                <a:extLst>
                  <a:ext uri="{0D108BD9-81ED-4DB2-BD59-A6C34878D82A}">
                    <a16:rowId xmlns:a16="http://schemas.microsoft.com/office/drawing/2014/main" val="10007"/>
                  </a:ext>
                </a:extLst>
              </a:tr>
              <a:tr h="262404">
                <a:tc vMerge="1">
                  <a:txBody>
                    <a:bodyPr/>
                    <a:lstStyle/>
                    <a:p>
                      <a:pPr algn="l"/>
                      <a:endParaRPr lang="en-GB" sz="1000" dirty="0">
                        <a:latin typeface="Arial" panose="020B0604020202020204" pitchFamily="34" charset="0"/>
                        <a:cs typeface="Arial" panose="020B0604020202020204" pitchFamily="34" charset="0"/>
                      </a:endParaRPr>
                    </a:p>
                  </a:txBody>
                  <a:tcPr anchor="ct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Валовое потребление э/э </a:t>
                      </a:r>
                      <a:r>
                        <a:rPr lang="en-GB" sz="1100" kern="1200" dirty="0">
                          <a:solidFill>
                            <a:schemeClr val="tx1"/>
                          </a:solidFill>
                          <a:latin typeface="Arial" panose="020B0604020202020204" pitchFamily="34" charset="0"/>
                          <a:ea typeface="+mn-ea"/>
                          <a:cs typeface="Arial" panose="020B0604020202020204" pitchFamily="34" charset="0"/>
                        </a:rPr>
                        <a:t>(vs. 2008)</a:t>
                      </a:r>
                    </a:p>
                  </a:txBody>
                  <a:tcPr>
                    <a:solidFill>
                      <a:schemeClr val="accent5">
                        <a:lumMod val="60000"/>
                        <a:lumOff val="40000"/>
                      </a:schemeClr>
                    </a:solidFill>
                  </a:tcPr>
                </a:tc>
                <a:tc>
                  <a:txBody>
                    <a:bodyPr/>
                    <a:lstStyle/>
                    <a:p>
                      <a:pPr algn="ctr"/>
                      <a:r>
                        <a:rPr lang="en-GB" sz="1000" b="1" dirty="0">
                          <a:solidFill>
                            <a:srgbClr val="FF0000"/>
                          </a:solidFill>
                          <a:latin typeface="Arial" panose="020B0604020202020204" pitchFamily="34" charset="0"/>
                          <a:cs typeface="Arial" panose="020B0604020202020204" pitchFamily="34" charset="0"/>
                        </a:rPr>
                        <a:t>-2,3 %</a:t>
                      </a:r>
                      <a:r>
                        <a:rPr lang="en-GB" sz="1000" b="1" dirty="0">
                          <a:latin typeface="Arial" panose="020B0604020202020204" pitchFamily="34" charset="0"/>
                          <a:cs typeface="Arial" panose="020B0604020202020204" pitchFamily="34" charset="0"/>
                        </a:rPr>
                        <a:t>*</a:t>
                      </a:r>
                    </a:p>
                  </a:txBody>
                  <a:tcPr anchor="ctr">
                    <a:solidFill>
                      <a:srgbClr val="C4C8D3"/>
                    </a:solidFill>
                  </a:tcPr>
                </a:tc>
                <a:tc>
                  <a:txBody>
                    <a:bodyPr/>
                    <a:lstStyle/>
                    <a:p>
                      <a:pPr algn="ctr"/>
                      <a:r>
                        <a:rPr lang="en-GB" sz="1100" b="1" dirty="0">
                          <a:latin typeface="Arial" panose="020B0604020202020204" pitchFamily="34" charset="0"/>
                          <a:cs typeface="Arial" panose="020B0604020202020204" pitchFamily="34" charset="0"/>
                        </a:rPr>
                        <a:t>-10%</a:t>
                      </a:r>
                    </a:p>
                  </a:txBody>
                  <a:tcPr anchor="ctr">
                    <a:solidFill>
                      <a:srgbClr val="C4C8D3"/>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rgbClr val="C4C8D3"/>
                    </a:solidFill>
                  </a:tcPr>
                </a:tc>
                <a:tc>
                  <a:txBody>
                    <a:bodyPr/>
                    <a:lstStyle/>
                    <a:p>
                      <a:pPr marL="0" algn="ctr" defTabSz="914400" rtl="0" eaLnBrk="1" latinLnBrk="0" hangingPunct="1"/>
                      <a:endParaRPr lang="en-GB" sz="1100" b="1" kern="1200" dirty="0">
                        <a:solidFill>
                          <a:schemeClr val="dk1"/>
                        </a:solidFill>
                        <a:latin typeface="Arial" panose="020B0604020202020204" pitchFamily="34" charset="0"/>
                        <a:ea typeface="+mn-ea"/>
                        <a:cs typeface="Arial" panose="020B0604020202020204" pitchFamily="34" charset="0"/>
                      </a:endParaRPr>
                    </a:p>
                  </a:txBody>
                  <a:tcPr anchor="ctr">
                    <a:solidFill>
                      <a:srgbClr val="C4C8D3"/>
                    </a:solidFill>
                  </a:tcPr>
                </a:tc>
                <a:tc>
                  <a:txBody>
                    <a:bodyPr/>
                    <a:lstStyle/>
                    <a:p>
                      <a:pPr algn="ctr"/>
                      <a:r>
                        <a:rPr lang="en-GB" sz="1100" b="1" dirty="0">
                          <a:latin typeface="Arial" panose="020B0604020202020204" pitchFamily="34" charset="0"/>
                          <a:cs typeface="Arial" panose="020B0604020202020204" pitchFamily="34" charset="0"/>
                        </a:rPr>
                        <a:t>-25%</a:t>
                      </a:r>
                    </a:p>
                  </a:txBody>
                  <a:tcPr anchor="ctr">
                    <a:solidFill>
                      <a:srgbClr val="C4C8D3"/>
                    </a:solidFill>
                  </a:tcPr>
                </a:tc>
                <a:extLst>
                  <a:ext uri="{0D108BD9-81ED-4DB2-BD59-A6C34878D82A}">
                    <a16:rowId xmlns:a16="http://schemas.microsoft.com/office/drawing/2014/main" val="10008"/>
                  </a:ext>
                </a:extLst>
              </a:tr>
              <a:tr h="410073">
                <a:tc vMerge="1">
                  <a:txBody>
                    <a:bodyPr/>
                    <a:lstStyle/>
                    <a:p>
                      <a:pPr algn="l"/>
                      <a:endParaRPr lang="en-GB" sz="1000" dirty="0">
                        <a:latin typeface="Arial" panose="020B0604020202020204" pitchFamily="34" charset="0"/>
                        <a:cs typeface="Arial" panose="020B0604020202020204" pitchFamily="34" charset="0"/>
                      </a:endParaRPr>
                    </a:p>
                  </a:txBody>
                  <a:tcPr anchor="ct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Потребность в первичной энергии</a:t>
                      </a:r>
                      <a:r>
                        <a:rPr lang="en-GB" sz="1100" kern="1200" dirty="0">
                          <a:solidFill>
                            <a:schemeClr val="tx1"/>
                          </a:solidFill>
                          <a:latin typeface="Arial" panose="020B0604020202020204" pitchFamily="34" charset="0"/>
                          <a:ea typeface="+mn-ea"/>
                          <a:cs typeface="Arial" panose="020B0604020202020204" pitchFamily="34" charset="0"/>
                        </a:rPr>
                        <a:t> (</a:t>
                      </a:r>
                      <a:r>
                        <a:rPr lang="ru-RU" sz="1100" kern="1200" dirty="0">
                          <a:solidFill>
                            <a:schemeClr val="tx1"/>
                          </a:solidFill>
                          <a:latin typeface="Arial" panose="020B0604020202020204" pitchFamily="34" charset="0"/>
                          <a:ea typeface="+mn-ea"/>
                          <a:cs typeface="Arial" panose="020B0604020202020204" pitchFamily="34" charset="0"/>
                        </a:rPr>
                        <a:t>здания</a:t>
                      </a:r>
                      <a:r>
                        <a:rPr lang="en-GB" sz="1100" kern="1200" dirty="0">
                          <a:solidFill>
                            <a:schemeClr val="tx1"/>
                          </a:solidFill>
                          <a:latin typeface="Arial" panose="020B0604020202020204" pitchFamily="34" charset="0"/>
                          <a:ea typeface="+mn-ea"/>
                          <a:cs typeface="Arial" panose="020B0604020202020204" pitchFamily="34" charset="0"/>
                        </a:rPr>
                        <a:t>) (2008)</a:t>
                      </a:r>
                    </a:p>
                  </a:txBody>
                  <a:tcPr>
                    <a:solidFill>
                      <a:schemeClr val="accent5">
                        <a:lumMod val="60000"/>
                        <a:lumOff val="40000"/>
                      </a:schemeClr>
                    </a:solidFill>
                  </a:tcPr>
                </a:tc>
                <a:tc>
                  <a:txBody>
                    <a:bodyPr/>
                    <a:lstStyle/>
                    <a:p>
                      <a:pPr algn="ctr"/>
                      <a:r>
                        <a:rPr lang="en-GB" sz="1000" b="1" dirty="0">
                          <a:latin typeface="Arial" panose="020B0604020202020204" pitchFamily="34" charset="0"/>
                          <a:cs typeface="Arial" panose="020B0604020202020204" pitchFamily="34" charset="0"/>
                        </a:rPr>
                        <a:t>-18.3 %*</a:t>
                      </a:r>
                    </a:p>
                  </a:txBody>
                  <a:tcPr anchor="ctr">
                    <a:solidFill>
                      <a:srgbClr val="C4C8D3"/>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rgbClr val="C4C8D3"/>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rgbClr val="C4C8D3"/>
                    </a:solidFill>
                  </a:tcPr>
                </a:tc>
                <a:tc>
                  <a:txBody>
                    <a:bodyPr/>
                    <a:lstStyle/>
                    <a:p>
                      <a:pPr marL="0" algn="ctr" defTabSz="914400" rtl="0" eaLnBrk="1" latinLnBrk="0" hangingPunct="1"/>
                      <a:endParaRPr lang="en-GB" sz="1100" b="1" kern="1200" dirty="0">
                        <a:solidFill>
                          <a:schemeClr val="dk1"/>
                        </a:solidFill>
                        <a:latin typeface="Arial" panose="020B0604020202020204" pitchFamily="34" charset="0"/>
                        <a:ea typeface="+mn-ea"/>
                        <a:cs typeface="Arial" panose="020B0604020202020204" pitchFamily="34" charset="0"/>
                      </a:endParaRPr>
                    </a:p>
                  </a:txBody>
                  <a:tcPr anchor="ctr">
                    <a:solidFill>
                      <a:srgbClr val="C4C8D3"/>
                    </a:solidFill>
                  </a:tcPr>
                </a:tc>
                <a:tc>
                  <a:txBody>
                    <a:bodyPr/>
                    <a:lstStyle/>
                    <a:p>
                      <a:pPr algn="ctr"/>
                      <a:r>
                        <a:rPr lang="en-GB" sz="1100" b="1" dirty="0">
                          <a:latin typeface="Arial" panose="020B0604020202020204" pitchFamily="34" charset="0"/>
                          <a:cs typeface="Arial" panose="020B0604020202020204" pitchFamily="34" charset="0"/>
                        </a:rPr>
                        <a:t>- 80 %</a:t>
                      </a:r>
                    </a:p>
                  </a:txBody>
                  <a:tcPr anchor="ctr">
                    <a:solidFill>
                      <a:srgbClr val="C4C8D3"/>
                    </a:solidFill>
                  </a:tcPr>
                </a:tc>
                <a:extLst>
                  <a:ext uri="{0D108BD9-81ED-4DB2-BD59-A6C34878D82A}">
                    <a16:rowId xmlns:a16="http://schemas.microsoft.com/office/drawing/2014/main" val="10009"/>
                  </a:ext>
                </a:extLst>
              </a:tr>
              <a:tr h="410073">
                <a:tc vMerge="1">
                  <a:txBody>
                    <a:bodyPr/>
                    <a:lstStyle/>
                    <a:p>
                      <a:pPr algn="l"/>
                      <a:endParaRPr lang="en-GB" sz="1000" dirty="0">
                        <a:latin typeface="Arial" panose="020B0604020202020204" pitchFamily="34" charset="0"/>
                        <a:cs typeface="Arial" panose="020B0604020202020204" pitchFamily="34" charset="0"/>
                      </a:endParaRPr>
                    </a:p>
                  </a:txBody>
                  <a:tcPr anchor="ct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Потребность в тепле (здания) </a:t>
                      </a:r>
                      <a:r>
                        <a:rPr lang="en-GB" sz="1100" kern="1200" dirty="0">
                          <a:solidFill>
                            <a:schemeClr val="tx1"/>
                          </a:solidFill>
                          <a:latin typeface="Arial" panose="020B0604020202020204" pitchFamily="34" charset="0"/>
                          <a:ea typeface="+mn-ea"/>
                          <a:cs typeface="Arial" panose="020B0604020202020204" pitchFamily="34" charset="0"/>
                        </a:rPr>
                        <a:t>(vs. 2008)</a:t>
                      </a:r>
                    </a:p>
                  </a:txBody>
                  <a:tcPr>
                    <a:solidFill>
                      <a:schemeClr val="accent5">
                        <a:lumMod val="60000"/>
                        <a:lumOff val="40000"/>
                      </a:schemeClr>
                    </a:solidFill>
                  </a:tcPr>
                </a:tc>
                <a:tc>
                  <a:txBody>
                    <a:bodyPr/>
                    <a:lstStyle/>
                    <a:p>
                      <a:pPr algn="ctr"/>
                      <a:r>
                        <a:rPr lang="en-GB" sz="1000" b="1" dirty="0">
                          <a:solidFill>
                            <a:srgbClr val="FF0000"/>
                          </a:solidFill>
                          <a:latin typeface="Arial" panose="020B0604020202020204" pitchFamily="34" charset="0"/>
                          <a:cs typeface="Arial" panose="020B0604020202020204" pitchFamily="34" charset="0"/>
                        </a:rPr>
                        <a:t>-6.3%</a:t>
                      </a:r>
                      <a:r>
                        <a:rPr lang="en-GB" sz="1000" b="1" dirty="0">
                          <a:latin typeface="Arial" panose="020B0604020202020204" pitchFamily="34" charset="0"/>
                          <a:cs typeface="Arial" panose="020B0604020202020204" pitchFamily="34" charset="0"/>
                        </a:rPr>
                        <a:t>*</a:t>
                      </a:r>
                    </a:p>
                  </a:txBody>
                  <a:tcPr anchor="ctr">
                    <a:solidFill>
                      <a:srgbClr val="C4C8D3"/>
                    </a:solidFill>
                  </a:tcPr>
                </a:tc>
                <a:tc>
                  <a:txBody>
                    <a:bodyPr/>
                    <a:lstStyle/>
                    <a:p>
                      <a:pPr algn="ctr"/>
                      <a:r>
                        <a:rPr lang="en-GB" sz="1100" b="1" dirty="0">
                          <a:latin typeface="Arial" panose="020B0604020202020204" pitchFamily="34" charset="0"/>
                          <a:cs typeface="Arial" panose="020B0604020202020204" pitchFamily="34" charset="0"/>
                        </a:rPr>
                        <a:t>-20%</a:t>
                      </a:r>
                    </a:p>
                  </a:txBody>
                  <a:tcPr anchor="ctr">
                    <a:solidFill>
                      <a:srgbClr val="C4C8D3"/>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rgbClr val="C4C8D3"/>
                    </a:solidFill>
                  </a:tcPr>
                </a:tc>
                <a:tc>
                  <a:txBody>
                    <a:bodyPr/>
                    <a:lstStyle/>
                    <a:p>
                      <a:pPr marL="0" algn="ctr" defTabSz="914400" rtl="0" eaLnBrk="1" latinLnBrk="0" hangingPunct="1"/>
                      <a:endParaRPr lang="en-GB" sz="1100" b="1" kern="1200" dirty="0">
                        <a:solidFill>
                          <a:schemeClr val="dk1"/>
                        </a:solidFill>
                        <a:latin typeface="Arial" panose="020B0604020202020204" pitchFamily="34" charset="0"/>
                        <a:ea typeface="+mn-ea"/>
                        <a:cs typeface="Arial" panose="020B0604020202020204" pitchFamily="34" charset="0"/>
                      </a:endParaRPr>
                    </a:p>
                  </a:txBody>
                  <a:tcPr anchor="ctr">
                    <a:solidFill>
                      <a:srgbClr val="C4C8D3"/>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rgbClr val="C4C8D3"/>
                    </a:solidFill>
                  </a:tcPr>
                </a:tc>
                <a:extLst>
                  <a:ext uri="{0D108BD9-81ED-4DB2-BD59-A6C34878D82A}">
                    <a16:rowId xmlns:a16="http://schemas.microsoft.com/office/drawing/2014/main" val="10010"/>
                  </a:ext>
                </a:extLst>
              </a:tr>
              <a:tr h="410073">
                <a:tc rowSpan="2">
                  <a:txBody>
                    <a:bodyPr/>
                    <a:lstStyle/>
                    <a:p>
                      <a:pPr algn="l"/>
                      <a:r>
                        <a:rPr lang="ru-RU" sz="1400" b="1" dirty="0">
                          <a:latin typeface="Arial" panose="020B0604020202020204" pitchFamily="34" charset="0"/>
                          <a:cs typeface="Arial" panose="020B0604020202020204" pitchFamily="34" charset="0"/>
                        </a:rPr>
                        <a:t>Транспорт</a:t>
                      </a:r>
                      <a:endParaRPr lang="en-GB" sz="14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Конечное потребление энергии в транспорте </a:t>
                      </a:r>
                      <a:r>
                        <a:rPr lang="en-GB" sz="1100" kern="1200" dirty="0">
                          <a:solidFill>
                            <a:schemeClr val="tx1"/>
                          </a:solidFill>
                          <a:latin typeface="Arial" panose="020B0604020202020204" pitchFamily="34" charset="0"/>
                          <a:ea typeface="+mn-ea"/>
                          <a:cs typeface="Arial" panose="020B0604020202020204" pitchFamily="34" charset="0"/>
                        </a:rPr>
                        <a:t>(vs. 2005)</a:t>
                      </a:r>
                    </a:p>
                  </a:txBody>
                  <a:tcPr>
                    <a:solidFill>
                      <a:schemeClr val="accent6">
                        <a:lumMod val="20000"/>
                        <a:lumOff val="80000"/>
                      </a:schemeClr>
                    </a:solidFill>
                  </a:tcPr>
                </a:tc>
                <a:tc>
                  <a:txBody>
                    <a:bodyPr/>
                    <a:lstStyle/>
                    <a:p>
                      <a:pPr algn="ctr"/>
                      <a:r>
                        <a:rPr lang="en-GB" sz="1000" b="1" dirty="0">
                          <a:solidFill>
                            <a:srgbClr val="FF0000"/>
                          </a:solidFill>
                          <a:latin typeface="Arial" panose="020B0604020202020204" pitchFamily="34" charset="0"/>
                          <a:cs typeface="Arial" panose="020B0604020202020204" pitchFamily="34" charset="0"/>
                        </a:rPr>
                        <a:t>+4.2%</a:t>
                      </a:r>
                      <a:r>
                        <a:rPr lang="en-GB" sz="1000" b="1" dirty="0">
                          <a:latin typeface="Arial" panose="020B0604020202020204" pitchFamily="34" charset="0"/>
                          <a:cs typeface="Arial" panose="020B0604020202020204" pitchFamily="34" charset="0"/>
                        </a:rPr>
                        <a:t>*</a:t>
                      </a:r>
                    </a:p>
                  </a:txBody>
                  <a:tcPr anchor="ctr">
                    <a:solidFill>
                      <a:srgbClr val="C7DDFF"/>
                    </a:solidFill>
                  </a:tcPr>
                </a:tc>
                <a:tc>
                  <a:txBody>
                    <a:bodyPr/>
                    <a:lstStyle/>
                    <a:p>
                      <a:pPr algn="ctr"/>
                      <a:r>
                        <a:rPr lang="en-GB" sz="1100" b="1" dirty="0">
                          <a:latin typeface="Arial" panose="020B0604020202020204" pitchFamily="34" charset="0"/>
                          <a:cs typeface="Arial" panose="020B0604020202020204" pitchFamily="34" charset="0"/>
                        </a:rPr>
                        <a:t>-10%</a:t>
                      </a:r>
                    </a:p>
                  </a:txBody>
                  <a:tcPr anchor="ctr">
                    <a:solidFill>
                      <a:schemeClr val="accent6">
                        <a:lumMod val="20000"/>
                        <a:lumOff val="80000"/>
                      </a:schemeClr>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algn="ctr" defTabSz="914400" rtl="0" eaLnBrk="1" latinLnBrk="0" hangingPunct="1"/>
                      <a:endParaRPr lang="en-GB" sz="1100" b="1" kern="1200" dirty="0">
                        <a:solidFill>
                          <a:schemeClr val="dk1"/>
                        </a:solidFill>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r>
                        <a:rPr lang="en-GB" sz="1100" b="1" dirty="0">
                          <a:latin typeface="Arial" panose="020B0604020202020204" pitchFamily="34" charset="0"/>
                          <a:cs typeface="Arial" panose="020B0604020202020204" pitchFamily="34" charset="0"/>
                        </a:rPr>
                        <a:t>-40%</a:t>
                      </a:r>
                    </a:p>
                  </a:txBody>
                  <a:tcPr anchor="ctr">
                    <a:solidFill>
                      <a:schemeClr val="accent6">
                        <a:lumMod val="20000"/>
                        <a:lumOff val="80000"/>
                      </a:schemeClr>
                    </a:solidFill>
                  </a:tcPr>
                </a:tc>
                <a:extLst>
                  <a:ext uri="{0D108BD9-81ED-4DB2-BD59-A6C34878D82A}">
                    <a16:rowId xmlns:a16="http://schemas.microsoft.com/office/drawing/2014/main" val="10011"/>
                  </a:ext>
                </a:extLst>
              </a:tr>
              <a:tr h="410073">
                <a:tc vMerge="1">
                  <a:txBody>
                    <a:bodyPr/>
                    <a:lstStyle/>
                    <a:p>
                      <a:pPr algn="l"/>
                      <a:endParaRPr lang="en-GB" sz="1000" dirty="0">
                        <a:latin typeface="Arial" panose="020B0604020202020204" pitchFamily="34" charset="0"/>
                        <a:cs typeface="Arial" panose="020B0604020202020204" pitchFamily="34" charset="0"/>
                      </a:endParaRPr>
                    </a:p>
                  </a:txBody>
                  <a:tcPr anchor="ctr"/>
                </a:tc>
                <a:tc>
                  <a:txBody>
                    <a:bodyPr/>
                    <a:lstStyle/>
                    <a:p>
                      <a:pPr algn="l"/>
                      <a:r>
                        <a:rPr lang="ru-RU" sz="1100" kern="1200" dirty="0">
                          <a:solidFill>
                            <a:schemeClr val="tx1"/>
                          </a:solidFill>
                          <a:latin typeface="Arial" panose="020B0604020202020204" pitchFamily="34" charset="0"/>
                          <a:ea typeface="+mn-ea"/>
                          <a:cs typeface="Arial" panose="020B0604020202020204" pitchFamily="34" charset="0"/>
                        </a:rPr>
                        <a:t>Количество электродвигателей </a:t>
                      </a:r>
                      <a:r>
                        <a:rPr lang="en-GB" sz="1100" kern="1200" dirty="0">
                          <a:solidFill>
                            <a:schemeClr val="tx1"/>
                          </a:solidFill>
                          <a:latin typeface="Arial" panose="020B0604020202020204" pitchFamily="34" charset="0"/>
                          <a:ea typeface="+mn-ea"/>
                          <a:cs typeface="Arial" panose="020B0604020202020204" pitchFamily="34" charset="0"/>
                        </a:rPr>
                        <a:t>(1/2018)</a:t>
                      </a:r>
                      <a:r>
                        <a:rPr lang="ru-RU" sz="1100" kern="1200" dirty="0">
                          <a:solidFill>
                            <a:schemeClr val="tx1"/>
                          </a:solidFill>
                          <a:latin typeface="Arial" panose="020B0604020202020204" pitchFamily="34" charset="0"/>
                          <a:ea typeface="+mn-ea"/>
                          <a:cs typeface="Arial" panose="020B0604020202020204" pitchFamily="34" charset="0"/>
                        </a:rPr>
                        <a:t> </a:t>
                      </a:r>
                      <a:r>
                        <a:rPr lang="en-GB" sz="1100" kern="1200" dirty="0">
                          <a:solidFill>
                            <a:schemeClr val="tx1"/>
                          </a:solidFill>
                          <a:latin typeface="Arial" panose="020B0604020202020204" pitchFamily="34" charset="0"/>
                          <a:ea typeface="+mn-ea"/>
                          <a:cs typeface="Arial" panose="020B0604020202020204" pitchFamily="34" charset="0"/>
                        </a:rPr>
                        <a:t>(</a:t>
                      </a:r>
                      <a:r>
                        <a:rPr lang="ru-RU" sz="1100" kern="1200" dirty="0">
                          <a:solidFill>
                            <a:schemeClr val="tx1"/>
                          </a:solidFill>
                          <a:latin typeface="Arial" panose="020B0604020202020204" pitchFamily="34" charset="0"/>
                          <a:ea typeface="+mn-ea"/>
                          <a:cs typeface="Arial" panose="020B0604020202020204" pitchFamily="34" charset="0"/>
                        </a:rPr>
                        <a:t>гибридов</a:t>
                      </a:r>
                      <a:r>
                        <a:rPr lang="en-GB" sz="1100" kern="1200" dirty="0">
                          <a:solidFill>
                            <a:schemeClr val="tx1"/>
                          </a:solidFill>
                          <a:latin typeface="Arial" panose="020B0604020202020204" pitchFamily="34" charset="0"/>
                          <a:ea typeface="+mn-ea"/>
                          <a:cs typeface="Arial" panose="020B0604020202020204" pitchFamily="34" charset="0"/>
                        </a:rPr>
                        <a:t>)</a:t>
                      </a:r>
                    </a:p>
                  </a:txBody>
                  <a:tcPr>
                    <a:solidFill>
                      <a:schemeClr val="accent6">
                        <a:lumMod val="20000"/>
                        <a:lumOff val="80000"/>
                      </a:schemeClr>
                    </a:solidFill>
                  </a:tcPr>
                </a:tc>
                <a:tc>
                  <a:txBody>
                    <a:bodyPr/>
                    <a:lstStyle/>
                    <a:p>
                      <a:pPr algn="ctr"/>
                      <a:r>
                        <a:rPr lang="en-GB" sz="1000" b="1" dirty="0">
                          <a:latin typeface="Arial" panose="020B0604020202020204" pitchFamily="34" charset="0"/>
                          <a:cs typeface="Arial" panose="020B0604020202020204" pitchFamily="34" charset="0"/>
                        </a:rPr>
                        <a:t>83.175</a:t>
                      </a:r>
                    </a:p>
                    <a:p>
                      <a:pPr algn="ctr"/>
                      <a:r>
                        <a:rPr lang="en-GB" sz="1000" b="1" dirty="0">
                          <a:latin typeface="Arial" panose="020B0604020202020204" pitchFamily="34" charset="0"/>
                          <a:cs typeface="Arial" panose="020B0604020202020204" pitchFamily="34" charset="0"/>
                        </a:rPr>
                        <a:t>(341.411)</a:t>
                      </a:r>
                    </a:p>
                  </a:txBody>
                  <a:tcPr anchor="ctr">
                    <a:solidFill>
                      <a:srgbClr val="C7DDFF"/>
                    </a:solidFill>
                  </a:tcPr>
                </a:tc>
                <a:tc>
                  <a:txBody>
                    <a:bodyPr/>
                    <a:lstStyle/>
                    <a:p>
                      <a:pPr algn="ctr"/>
                      <a:r>
                        <a:rPr lang="en-GB" sz="1100" b="0" dirty="0">
                          <a:latin typeface="Arial" panose="020B0604020202020204" pitchFamily="34" charset="0"/>
                          <a:cs typeface="Arial" panose="020B0604020202020204" pitchFamily="34" charset="0"/>
                        </a:rPr>
                        <a:t>(1 </a:t>
                      </a:r>
                      <a:r>
                        <a:rPr lang="ru-RU" sz="1100" b="0" dirty="0">
                          <a:latin typeface="Arial" panose="020B0604020202020204" pitchFamily="34" charset="0"/>
                          <a:cs typeface="Arial" panose="020B0604020202020204" pitchFamily="34" charset="0"/>
                        </a:rPr>
                        <a:t>млн.</a:t>
                      </a:r>
                      <a:r>
                        <a:rPr lang="en-GB" sz="1100" b="0" dirty="0">
                          <a:latin typeface="Arial" panose="020B0604020202020204" pitchFamily="34" charset="0"/>
                          <a:cs typeface="Arial" panose="020B0604020202020204" pitchFamily="34" charset="0"/>
                        </a:rPr>
                        <a:t>)</a:t>
                      </a:r>
                    </a:p>
                  </a:txBody>
                  <a:tcPr anchor="ctr">
                    <a:solidFill>
                      <a:schemeClr val="accent6">
                        <a:lumMod val="20000"/>
                        <a:lumOff val="80000"/>
                      </a:schemeClr>
                    </a:solidFill>
                  </a:tcPr>
                </a:tc>
                <a:tc>
                  <a:txBody>
                    <a:bodyPr/>
                    <a:lstStyle/>
                    <a:p>
                      <a:pPr algn="ctr"/>
                      <a:r>
                        <a:rPr lang="en-GB" sz="1100" b="0" dirty="0">
                          <a:latin typeface="Arial" panose="020B0604020202020204" pitchFamily="34" charset="0"/>
                          <a:cs typeface="Arial" panose="020B0604020202020204" pitchFamily="34" charset="0"/>
                        </a:rPr>
                        <a:t>(6 </a:t>
                      </a:r>
                      <a:r>
                        <a:rPr lang="ru-RU" sz="1100" b="0" dirty="0">
                          <a:latin typeface="Arial" panose="020B0604020202020204" pitchFamily="34" charset="0"/>
                          <a:cs typeface="Arial" panose="020B0604020202020204" pitchFamily="34" charset="0"/>
                        </a:rPr>
                        <a:t>млн.</a:t>
                      </a:r>
                      <a:r>
                        <a:rPr lang="en-GB" sz="1100" b="0" dirty="0">
                          <a:latin typeface="Arial" panose="020B0604020202020204" pitchFamily="34" charset="0"/>
                          <a:cs typeface="Arial" panose="020B0604020202020204" pitchFamily="34" charset="0"/>
                        </a:rPr>
                        <a:t>)</a:t>
                      </a:r>
                    </a:p>
                  </a:txBody>
                  <a:tcPr anchor="ctr">
                    <a:solidFill>
                      <a:schemeClr val="accent6">
                        <a:lumMod val="20000"/>
                        <a:lumOff val="80000"/>
                      </a:schemeClr>
                    </a:solidFill>
                  </a:tcPr>
                </a:tc>
                <a:tc>
                  <a:txBody>
                    <a:bodyPr/>
                    <a:lstStyle/>
                    <a:p>
                      <a:pPr marL="0" algn="ctr" defTabSz="914400" rtl="0" eaLnBrk="1" latinLnBrk="0" hangingPunct="1"/>
                      <a:endParaRPr lang="en-GB" sz="1100" b="1" kern="1200" dirty="0">
                        <a:solidFill>
                          <a:schemeClr val="dk1"/>
                        </a:solidFill>
                        <a:latin typeface="Arial" panose="020B0604020202020204" pitchFamily="34" charset="0"/>
                        <a:ea typeface="+mn-ea"/>
                        <a:cs typeface="Arial" panose="020B0604020202020204" pitchFamily="34" charset="0"/>
                      </a:endParaRPr>
                    </a:p>
                  </a:txBody>
                  <a:tcPr anchor="ctr">
                    <a:solidFill>
                      <a:schemeClr val="accent6">
                        <a:lumMod val="20000"/>
                        <a:lumOff val="80000"/>
                      </a:schemeClr>
                    </a:solidFill>
                  </a:tcPr>
                </a:tc>
                <a:tc>
                  <a:txBody>
                    <a:bodyPr/>
                    <a:lstStyle/>
                    <a:p>
                      <a:pPr algn="ctr"/>
                      <a:endParaRPr lang="en-GB" sz="11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0012"/>
                  </a:ext>
                </a:extLst>
              </a:tr>
            </a:tbl>
          </a:graphicData>
        </a:graphic>
      </p:graphicFrame>
      <p:pic>
        <p:nvPicPr>
          <p:cNvPr id="10" name="Grafik 9" descr="Politics_Icon_blau.gif"/>
          <p:cNvPicPr>
            <a:picLocks noChangeAspect="1"/>
          </p:cNvPicPr>
          <p:nvPr/>
        </p:nvPicPr>
        <p:blipFill>
          <a:blip r:embed="rId3" cstate="print"/>
          <a:stretch>
            <a:fillRect/>
          </a:stretch>
        </p:blipFill>
        <p:spPr>
          <a:xfrm>
            <a:off x="8676000" y="1026000"/>
            <a:ext cx="432000" cy="432000"/>
          </a:xfrm>
          <a:prstGeom prst="rect">
            <a:avLst/>
          </a:prstGeom>
        </p:spPr>
      </p:pic>
      <p:sp>
        <p:nvSpPr>
          <p:cNvPr id="8" name="Textfeld 7"/>
          <p:cNvSpPr txBox="1"/>
          <p:nvPr/>
        </p:nvSpPr>
        <p:spPr>
          <a:xfrm>
            <a:off x="4139952" y="6313911"/>
            <a:ext cx="2031325"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2016 / ** =2018	</a:t>
            </a:r>
          </a:p>
        </p:txBody>
      </p:sp>
      <p:pic>
        <p:nvPicPr>
          <p:cNvPr id="11" name="Grafik 10" descr="Zahnrad_Icon_blau.gif">
            <a:extLst>
              <a:ext uri="{FF2B5EF4-FFF2-40B4-BE49-F238E27FC236}">
                <a16:creationId xmlns:a16="http://schemas.microsoft.com/office/drawing/2014/main" id="{1C66FDB2-7163-4749-B002-7D36A36C38BA}"/>
              </a:ext>
            </a:extLst>
          </p:cNvPr>
          <p:cNvPicPr>
            <a:picLocks noChangeAspect="1"/>
          </p:cNvPicPr>
          <p:nvPr/>
        </p:nvPicPr>
        <p:blipFill>
          <a:blip r:embed="rId4" cstate="print"/>
          <a:stretch>
            <a:fillRect/>
          </a:stretch>
        </p:blipFill>
        <p:spPr>
          <a:xfrm>
            <a:off x="8676456" y="1484832"/>
            <a:ext cx="432000" cy="432000"/>
          </a:xfrm>
          <a:prstGeom prst="rect">
            <a:avLst/>
          </a:prstGeom>
        </p:spPr>
      </p:pic>
      <p:sp>
        <p:nvSpPr>
          <p:cNvPr id="12" name="Foliennummernplatzhalter 3">
            <a:extLst>
              <a:ext uri="{FF2B5EF4-FFF2-40B4-BE49-F238E27FC236}">
                <a16:creationId xmlns:a16="http://schemas.microsoft.com/office/drawing/2014/main" id="{C1F039B0-2ED9-4E98-AC77-78CECD88AE0C}"/>
              </a:ext>
            </a:extLst>
          </p:cNvPr>
          <p:cNvSpPr>
            <a:spLocks noGrp="1"/>
          </p:cNvSpPr>
          <p:nvPr>
            <p:ph type="sldNum" sz="quarter" idx="17"/>
          </p:nvPr>
        </p:nvSpPr>
        <p:spPr>
          <a:xfrm>
            <a:off x="7312025" y="6489700"/>
            <a:ext cx="879475" cy="368300"/>
          </a:xfrm>
          <a:ln>
            <a:noFill/>
          </a:ln>
        </p:spPr>
        <p:txBody>
          <a:bodyPr/>
          <a:lstStyle/>
          <a:p>
            <a:fld id="{1B8BBC47-C28F-4F87-B8CB-E7B50EC42BB7}" type="slidenum">
              <a:rPr lang="en-GB" sz="900" smtClean="0">
                <a:latin typeface="Arial" panose="020B0604020202020204" pitchFamily="34" charset="0"/>
                <a:cs typeface="Arial" panose="020B0604020202020204" pitchFamily="34" charset="0"/>
              </a:rPr>
              <a:pPr/>
              <a:t>8</a:t>
            </a:fld>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50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platzhalter 8"/>
          <p:cNvGraphicFramePr>
            <a:graphicFrameLocks noGrp="1"/>
          </p:cNvGraphicFramePr>
          <p:nvPr>
            <p:ph type="chart" sz="quarter" idx="19"/>
            <p:extLst>
              <p:ext uri="{D42A27DB-BD31-4B8C-83A1-F6EECF244321}">
                <p14:modId xmlns:p14="http://schemas.microsoft.com/office/powerpoint/2010/main" val="3078117720"/>
              </p:ext>
            </p:extLst>
          </p:nvPr>
        </p:nvGraphicFramePr>
        <p:xfrm>
          <a:off x="1" y="1658662"/>
          <a:ext cx="9143999" cy="3930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ru-RU" dirty="0"/>
              <a:t>Цели Энергетического поворота </a:t>
            </a:r>
            <a:r>
              <a:rPr lang="en-GB" dirty="0"/>
              <a:t>– </a:t>
            </a:r>
            <a:r>
              <a:rPr lang="ru-RU" dirty="0"/>
              <a:t>климат</a:t>
            </a:r>
            <a:r>
              <a:rPr lang="en-GB" dirty="0"/>
              <a:t> </a:t>
            </a:r>
            <a:r>
              <a:rPr lang="en-GB" sz="2000" dirty="0"/>
              <a:t>- 40% </a:t>
            </a:r>
            <a:r>
              <a:rPr lang="ru-RU" sz="2000" dirty="0"/>
              <a:t>к</a:t>
            </a:r>
            <a:r>
              <a:rPr lang="en-GB" sz="2000" dirty="0"/>
              <a:t> 2020</a:t>
            </a:r>
            <a:endParaRPr lang="de-DE" dirty="0"/>
          </a:p>
        </p:txBody>
      </p:sp>
      <p:sp>
        <p:nvSpPr>
          <p:cNvPr id="4" name="Textplatzhalter 3"/>
          <p:cNvSpPr>
            <a:spLocks noGrp="1"/>
          </p:cNvSpPr>
          <p:nvPr>
            <p:ph type="body" sz="quarter" idx="14"/>
          </p:nvPr>
        </p:nvSpPr>
        <p:spPr>
          <a:xfrm>
            <a:off x="611561" y="5754468"/>
            <a:ext cx="7881564" cy="367200"/>
          </a:xfrm>
        </p:spPr>
        <p:txBody>
          <a:bodyPr/>
          <a:lstStyle/>
          <a:p>
            <a:pPr algn="just"/>
            <a:r>
              <a:rPr lang="ru-RU" i="1" dirty="0"/>
              <a:t>Германия достигла значительного прогресса </a:t>
            </a:r>
            <a:r>
              <a:rPr lang="en-US" i="1" dirty="0"/>
              <a:t>(-</a:t>
            </a:r>
            <a:r>
              <a:rPr lang="en-US" i="1" dirty="0">
                <a:solidFill>
                  <a:srgbClr val="C00000"/>
                </a:solidFill>
              </a:rPr>
              <a:t>30</a:t>
            </a:r>
            <a:r>
              <a:rPr lang="en-US" i="1" dirty="0"/>
              <a:t>%) </a:t>
            </a:r>
            <a:r>
              <a:rPr lang="ru-RU" i="1" dirty="0"/>
              <a:t>в снижение выбросов парниковых газов, но потребуются дополнительные меры для достижения цел в </a:t>
            </a:r>
            <a:r>
              <a:rPr lang="en-US" i="1" dirty="0"/>
              <a:t>-40% </a:t>
            </a:r>
            <a:r>
              <a:rPr lang="ru-RU" i="1" dirty="0"/>
              <a:t>к </a:t>
            </a:r>
            <a:r>
              <a:rPr lang="en-US" i="1" dirty="0"/>
              <a:t>2020</a:t>
            </a:r>
            <a:r>
              <a:rPr lang="ru-RU" i="1" dirty="0"/>
              <a:t> году</a:t>
            </a:r>
            <a:r>
              <a:rPr lang="en-US" i="1" dirty="0"/>
              <a:t> </a:t>
            </a:r>
            <a:endParaRPr lang="de-DE" i="1" dirty="0"/>
          </a:p>
        </p:txBody>
      </p:sp>
      <p:sp>
        <p:nvSpPr>
          <p:cNvPr id="5" name="Foliennummernplatzhalter 4"/>
          <p:cNvSpPr>
            <a:spLocks noGrp="1"/>
          </p:cNvSpPr>
          <p:nvPr>
            <p:ph type="sldNum" sz="quarter" idx="17"/>
          </p:nvPr>
        </p:nvSpPr>
        <p:spPr/>
        <p:txBody>
          <a:bodyPr/>
          <a:lstStyle/>
          <a:p>
            <a:fld id="{5DDDDED7-290D-490E-84A4-0EC6E3B5D60A}" type="slidenum">
              <a:rPr lang="en-GB" smtClean="0"/>
              <a:pPr/>
              <a:t>9</a:t>
            </a:fld>
            <a:endParaRPr lang="en-GB"/>
          </a:p>
        </p:txBody>
      </p:sp>
      <p:sp>
        <p:nvSpPr>
          <p:cNvPr id="6" name="Textplatzhalter 5"/>
          <p:cNvSpPr>
            <a:spLocks noGrp="1"/>
          </p:cNvSpPr>
          <p:nvPr>
            <p:ph type="body" sz="quarter" idx="20"/>
          </p:nvPr>
        </p:nvSpPr>
        <p:spPr/>
        <p:txBody>
          <a:bodyPr/>
          <a:lstStyle/>
          <a:p>
            <a:r>
              <a:rPr lang="en-GB" i="1" dirty="0">
                <a:solidFill>
                  <a:srgbClr val="000000"/>
                </a:solidFill>
              </a:rPr>
              <a:t>Sources: UBA 2018</a:t>
            </a:r>
            <a:endParaRPr lang="en-GB" dirty="0"/>
          </a:p>
        </p:txBody>
      </p:sp>
      <p:pic>
        <p:nvPicPr>
          <p:cNvPr id="7" name="Grafik 6" descr="Zahnrad_Icon_blau.gif">
            <a:extLst>
              <a:ext uri="{FF2B5EF4-FFF2-40B4-BE49-F238E27FC236}">
                <a16:creationId xmlns:a16="http://schemas.microsoft.com/office/drawing/2014/main" id="{91719EE3-2E93-40F5-85F3-20D298959054}"/>
              </a:ext>
            </a:extLst>
          </p:cNvPr>
          <p:cNvPicPr>
            <a:picLocks noChangeAspect="1"/>
          </p:cNvPicPr>
          <p:nvPr/>
        </p:nvPicPr>
        <p:blipFill>
          <a:blip r:embed="rId4" cstate="print"/>
          <a:stretch>
            <a:fillRect/>
          </a:stretch>
        </p:blipFill>
        <p:spPr>
          <a:xfrm>
            <a:off x="8676000" y="1026000"/>
            <a:ext cx="432000" cy="432000"/>
          </a:xfrm>
          <a:prstGeom prst="rect">
            <a:avLst/>
          </a:prstGeom>
        </p:spPr>
      </p:pic>
      <p:sp>
        <p:nvSpPr>
          <p:cNvPr id="3" name="Textfeld 2">
            <a:extLst>
              <a:ext uri="{FF2B5EF4-FFF2-40B4-BE49-F238E27FC236}">
                <a16:creationId xmlns:a16="http://schemas.microsoft.com/office/drawing/2014/main" id="{D0093B94-F9FD-447C-A948-7E75B9E92A68}"/>
              </a:ext>
            </a:extLst>
          </p:cNvPr>
          <p:cNvSpPr txBox="1"/>
          <p:nvPr/>
        </p:nvSpPr>
        <p:spPr>
          <a:xfrm>
            <a:off x="5940152" y="2564904"/>
            <a:ext cx="504056" cy="276551"/>
          </a:xfrm>
          <a:prstGeom prst="rect">
            <a:avLst/>
          </a:prstGeom>
          <a:noFill/>
        </p:spPr>
        <p:txBody>
          <a:bodyPr wrap="square" rtlCol="0">
            <a:spAutoFit/>
          </a:bodyPr>
          <a:lstStyle/>
          <a:p>
            <a:pPr algn="ct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r>
              <a:rPr lang="de-DE" sz="1197" dirty="0">
                <a:solidFill>
                  <a:schemeClr val="tx1">
                    <a:lumMod val="75000"/>
                    <a:lumOff val="25000"/>
                  </a:schemeClr>
                </a:solidFill>
                <a:latin typeface="Arial" panose="020B0604020202020204" pitchFamily="34" charset="0"/>
                <a:cs typeface="Arial" panose="020B0604020202020204" pitchFamily="34" charset="0"/>
              </a:rPr>
              <a:t>865</a:t>
            </a:r>
          </a:p>
        </p:txBody>
      </p:sp>
      <p:sp>
        <p:nvSpPr>
          <p:cNvPr id="8" name="Прямоугольник 7">
            <a:extLst>
              <a:ext uri="{FF2B5EF4-FFF2-40B4-BE49-F238E27FC236}">
                <a16:creationId xmlns:a16="http://schemas.microsoft.com/office/drawing/2014/main" id="{0395196F-E38B-4676-8D1C-C52B1B9D9074}"/>
              </a:ext>
            </a:extLst>
          </p:cNvPr>
          <p:cNvSpPr/>
          <p:nvPr/>
        </p:nvSpPr>
        <p:spPr>
          <a:xfrm>
            <a:off x="7812360" y="1772816"/>
            <a:ext cx="680765"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a:solidFill>
                  <a:schemeClr val="tx1"/>
                </a:solidFill>
              </a:rPr>
              <a:t>Прочие</a:t>
            </a:r>
            <a:endParaRPr lang="en-US" sz="1000" dirty="0">
              <a:solidFill>
                <a:schemeClr val="tx1"/>
              </a:solidFill>
            </a:endParaRPr>
          </a:p>
        </p:txBody>
      </p:sp>
      <p:sp>
        <p:nvSpPr>
          <p:cNvPr id="10" name="Прямоугольник 9">
            <a:extLst>
              <a:ext uri="{FF2B5EF4-FFF2-40B4-BE49-F238E27FC236}">
                <a16:creationId xmlns:a16="http://schemas.microsoft.com/office/drawing/2014/main" id="{9781CE9A-B5E1-4E88-9168-B7A090D97BF9}"/>
              </a:ext>
            </a:extLst>
          </p:cNvPr>
          <p:cNvSpPr/>
          <p:nvPr/>
        </p:nvSpPr>
        <p:spPr>
          <a:xfrm>
            <a:off x="7802835" y="2159526"/>
            <a:ext cx="1161653"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a:solidFill>
                  <a:schemeClr val="tx1"/>
                </a:solidFill>
              </a:rPr>
              <a:t>Отходы и др.</a:t>
            </a:r>
            <a:endParaRPr lang="en-US" sz="1000" dirty="0">
              <a:solidFill>
                <a:schemeClr val="tx1"/>
              </a:solidFill>
            </a:endParaRPr>
          </a:p>
        </p:txBody>
      </p:sp>
      <p:sp>
        <p:nvSpPr>
          <p:cNvPr id="11" name="Прямоугольник 10">
            <a:extLst>
              <a:ext uri="{FF2B5EF4-FFF2-40B4-BE49-F238E27FC236}">
                <a16:creationId xmlns:a16="http://schemas.microsoft.com/office/drawing/2014/main" id="{DBB4809B-E167-4DB3-93C6-018D58E32DA3}"/>
              </a:ext>
            </a:extLst>
          </p:cNvPr>
          <p:cNvSpPr/>
          <p:nvPr/>
        </p:nvSpPr>
        <p:spPr>
          <a:xfrm>
            <a:off x="7806644" y="2583954"/>
            <a:ext cx="13013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dirty="0">
                <a:solidFill>
                  <a:schemeClr val="tx1"/>
                </a:solidFill>
              </a:rPr>
              <a:t>Сельское хоз-во</a:t>
            </a:r>
            <a:endParaRPr lang="en-US" sz="1000" dirty="0">
              <a:solidFill>
                <a:schemeClr val="tx1"/>
              </a:solidFill>
            </a:endParaRPr>
          </a:p>
        </p:txBody>
      </p:sp>
    </p:spTree>
    <p:extLst>
      <p:ext uri="{BB962C8B-B14F-4D97-AF65-F5344CB8AC3E}">
        <p14:creationId xmlns:p14="http://schemas.microsoft.com/office/powerpoint/2010/main" val="4044088763"/>
      </p:ext>
    </p:extLst>
  </p:cSld>
  <p:clrMapOvr>
    <a:masterClrMapping/>
  </p:clrMapOvr>
</p:sld>
</file>

<file path=ppt/theme/theme1.xml><?xml version="1.0" encoding="utf-8"?>
<a:theme xmlns:a="http://schemas.openxmlformats.org/drawingml/2006/main" name="AA97L">
  <a:themeElements>
    <a:clrScheme name="RENAC">
      <a:dk1>
        <a:sysClr val="windowText" lastClr="000000"/>
      </a:dk1>
      <a:lt1>
        <a:srgbClr val="FFFFFF"/>
      </a:lt1>
      <a:dk2>
        <a:srgbClr val="B51621"/>
      </a:dk2>
      <a:lt2>
        <a:srgbClr val="D9D9D9"/>
      </a:lt2>
      <a:accent1>
        <a:srgbClr val="92A84E"/>
      </a:accent1>
      <a:accent2>
        <a:srgbClr val="172983"/>
      </a:accent2>
      <a:accent3>
        <a:srgbClr val="869EB8"/>
      </a:accent3>
      <a:accent4>
        <a:srgbClr val="7D577C"/>
      </a:accent4>
      <a:accent5>
        <a:srgbClr val="45756D"/>
      </a:accent5>
      <a:accent6>
        <a:srgbClr val="EE7906"/>
      </a:accent6>
      <a:hlink>
        <a:srgbClr val="172983"/>
      </a:hlink>
      <a:folHlink>
        <a:srgbClr val="9D9D9D"/>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A97L">
  <a:themeElements>
    <a:clrScheme name="RENAC">
      <a:dk1>
        <a:sysClr val="windowText" lastClr="000000"/>
      </a:dk1>
      <a:lt1>
        <a:srgbClr val="FFFFFF"/>
      </a:lt1>
      <a:dk2>
        <a:srgbClr val="B51621"/>
      </a:dk2>
      <a:lt2>
        <a:srgbClr val="D9D9D9"/>
      </a:lt2>
      <a:accent1>
        <a:srgbClr val="92A84E"/>
      </a:accent1>
      <a:accent2>
        <a:srgbClr val="172983"/>
      </a:accent2>
      <a:accent3>
        <a:srgbClr val="869EB8"/>
      </a:accent3>
      <a:accent4>
        <a:srgbClr val="7D577C"/>
      </a:accent4>
      <a:accent5>
        <a:srgbClr val="45756D"/>
      </a:accent5>
      <a:accent6>
        <a:srgbClr val="EE7906"/>
      </a:accent6>
      <a:hlink>
        <a:srgbClr val="172983"/>
      </a:hlink>
      <a:folHlink>
        <a:srgbClr val="9D9D9D"/>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A97L">
  <a:themeElements>
    <a:clrScheme name="AA">
      <a:dk1>
        <a:srgbClr val="000000"/>
      </a:dk1>
      <a:lt1>
        <a:srgbClr val="FFFFFF"/>
      </a:lt1>
      <a:dk2>
        <a:srgbClr val="000000"/>
      </a:dk2>
      <a:lt2>
        <a:srgbClr val="808080"/>
      </a:lt2>
      <a:accent1>
        <a:srgbClr val="203B59"/>
      </a:accent1>
      <a:accent2>
        <a:srgbClr val="1F4D78"/>
      </a:accent2>
      <a:accent3>
        <a:srgbClr val="345E8E"/>
      </a:accent3>
      <a:accent4>
        <a:srgbClr val="627999"/>
      </a:accent4>
      <a:accent5>
        <a:srgbClr val="9CA4B5"/>
      </a:accent5>
      <a:accent6>
        <a:srgbClr val="005CE7"/>
      </a:accent6>
      <a:hlink>
        <a:srgbClr val="345E8E"/>
      </a:hlink>
      <a:folHlink>
        <a:srgbClr val="9CA4B5"/>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8493</TotalTime>
  <Words>5011</Words>
  <Application>Microsoft Office PowerPoint</Application>
  <PresentationFormat>Экран (4:3)</PresentationFormat>
  <Paragraphs>529</Paragraphs>
  <Slides>18</Slides>
  <Notes>16</Notes>
  <HiddenSlides>1</HiddenSlides>
  <MMClips>0</MMClips>
  <ScaleCrop>false</ScaleCrop>
  <HeadingPairs>
    <vt:vector size="6" baseType="variant">
      <vt:variant>
        <vt:lpstr>Использованные шрифты</vt:lpstr>
      </vt:variant>
      <vt:variant>
        <vt:i4>3</vt:i4>
      </vt:variant>
      <vt:variant>
        <vt:lpstr>Тема</vt:lpstr>
      </vt:variant>
      <vt:variant>
        <vt:i4>3</vt:i4>
      </vt:variant>
      <vt:variant>
        <vt:lpstr>Заголовки слайдов</vt:lpstr>
      </vt:variant>
      <vt:variant>
        <vt:i4>18</vt:i4>
      </vt:variant>
    </vt:vector>
  </HeadingPairs>
  <TitlesOfParts>
    <vt:vector size="24" baseType="lpstr">
      <vt:lpstr>Arial</vt:lpstr>
      <vt:lpstr>Times New Roman</vt:lpstr>
      <vt:lpstr>Verdana</vt:lpstr>
      <vt:lpstr>AA97L</vt:lpstr>
      <vt:lpstr>4_AA97L</vt:lpstr>
      <vt:lpstr>2_AA97L</vt:lpstr>
      <vt:lpstr>FEDERAL FOREIGN OFFICE/ МИНИСТЕРСТВО ИНОСТРАННЫХ ДЕЛ </vt:lpstr>
      <vt:lpstr>Политика и основополагающие принципы энергетического поворота</vt:lpstr>
      <vt:lpstr>Что такое Энергетический поворот?</vt:lpstr>
      <vt:lpstr>Причины Энергетического поворота</vt:lpstr>
      <vt:lpstr>Преимущества Энергетического поворота</vt:lpstr>
      <vt:lpstr>Динамика изменения экономического роста и выбросов парниковых газов в Германии (1990 = 100)</vt:lpstr>
      <vt:lpstr>Структура целей Концепции развития энергоснабжения 2010 года</vt:lpstr>
      <vt:lpstr>Цели Энергетического поворота до 2050 года</vt:lpstr>
      <vt:lpstr>Цели Энергетического поворота – климат - 40% к 2020</vt:lpstr>
      <vt:lpstr>Преимущества – снижение выбросов парниковых газов за счет технологий ВИЭ</vt:lpstr>
      <vt:lpstr>Динамика структуры установленной мощности электростанций в Германии (ГВт)</vt:lpstr>
      <vt:lpstr>Структура мощности и производства электроэнергии по видам электростанций в 2018 году</vt:lpstr>
      <vt:lpstr>Энергетический поворот стартовал уже десятилетия назад: Основные вехи</vt:lpstr>
      <vt:lpstr>Прогнозируемая установленная мощность электростанций в 2030 году (ГВт)</vt:lpstr>
      <vt:lpstr>Возобновляемые и ядерные источники энергии (в ТВтч)</vt:lpstr>
      <vt:lpstr>FAQ: Энергетический поворот ликвидирует или создает рабочие места?</vt:lpstr>
      <vt:lpstr>Последующие шаги в Энергетической повороте</vt:lpstr>
      <vt:lpstr>Презентация PowerPoint</vt:lpstr>
    </vt:vector>
  </TitlesOfParts>
  <Company>Auswärtiges Amt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Auswärtige Amt</dc:title>
  <dc:creator>Biene, Martha (AA privat)</dc:creator>
  <cp:lastModifiedBy>vladimir usievich</cp:lastModifiedBy>
  <cp:revision>2347</cp:revision>
  <cp:lastPrinted>2019-01-14T18:05:11Z</cp:lastPrinted>
  <dcterms:created xsi:type="dcterms:W3CDTF">2015-01-06T11:41:32Z</dcterms:created>
  <dcterms:modified xsi:type="dcterms:W3CDTF">2019-05-01T07:21:52Z</dcterms:modified>
</cp:coreProperties>
</file>