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2" r:id="rId3"/>
    <p:sldId id="275" r:id="rId4"/>
    <p:sldId id="290" r:id="rId5"/>
    <p:sldId id="260" r:id="rId6"/>
    <p:sldId id="259" r:id="rId7"/>
    <p:sldId id="262" r:id="rId8"/>
    <p:sldId id="266" r:id="rId9"/>
    <p:sldId id="305" r:id="rId10"/>
    <p:sldId id="306" r:id="rId11"/>
    <p:sldId id="293" r:id="rId12"/>
    <p:sldId id="301" r:id="rId13"/>
    <p:sldId id="282" r:id="rId14"/>
    <p:sldId id="307" r:id="rId15"/>
    <p:sldId id="308" r:id="rId16"/>
    <p:sldId id="310" r:id="rId17"/>
    <p:sldId id="302" r:id="rId18"/>
    <p:sldId id="303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5"/>
    <p:restoredTop sz="94674"/>
  </p:normalViewPr>
  <p:slideViewPr>
    <p:cSldViewPr snapToGrid="0" snapToObjects="1">
      <p:cViewPr varScale="1">
        <p:scale>
          <a:sx n="49" d="100"/>
          <a:sy n="49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CABFE-0DFA-4DAA-950B-4B772348926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268012-325B-4155-9C2A-940D1F0BE534}">
      <dgm:prSet/>
      <dgm:spPr/>
      <dgm:t>
        <a:bodyPr/>
        <a:lstStyle/>
        <a:p>
          <a:pPr rtl="0"/>
          <a:r>
            <a:rPr lang="uk-UA" dirty="0" smtClean="0"/>
            <a:t>Перехід до енергосистеми, яка передбачає використання джерел енергії з низьким вмістом вуглецю, розробку джерел чистої електричної та теплової енергії, підвищення енергоефективності й енергозбереження в усіх секторах економіки та на об’єктах житлово-комунальної інфраструктури, стимулювання використання альтернативних нафтопродуктам моторних палив, у тому числі для вантажних і пасажирських перевезень завдяки більш екологічно чистим видам транспорту.</a:t>
          </a:r>
          <a:endParaRPr lang="en-US" dirty="0"/>
        </a:p>
      </dgm:t>
    </dgm:pt>
    <dgm:pt modelId="{7BA5579B-23EE-4F99-B425-9960FC00669A}" type="parTrans" cxnId="{5F00B00F-80E0-478C-A02F-1DE9D13DB00A}">
      <dgm:prSet/>
      <dgm:spPr/>
      <dgm:t>
        <a:bodyPr/>
        <a:lstStyle/>
        <a:p>
          <a:endParaRPr lang="en-US"/>
        </a:p>
      </dgm:t>
    </dgm:pt>
    <dgm:pt modelId="{74A7BC33-23CC-46FA-B72D-00838762B343}" type="sibTrans" cxnId="{5F00B00F-80E0-478C-A02F-1DE9D13DB00A}">
      <dgm:prSet/>
      <dgm:spPr/>
      <dgm:t>
        <a:bodyPr/>
        <a:lstStyle/>
        <a:p>
          <a:endParaRPr lang="en-US"/>
        </a:p>
      </dgm:t>
    </dgm:pt>
    <dgm:pt modelId="{6D9A5614-2094-48B1-ADEC-ACF463CF8967}">
      <dgm:prSet/>
      <dgm:spPr/>
      <dgm:t>
        <a:bodyPr/>
        <a:lstStyle/>
        <a:p>
          <a:pPr rtl="0"/>
          <a:r>
            <a:rPr lang="uk-UA" dirty="0" smtClean="0"/>
            <a:t>Збільшення обсягів поглинання й утримання вуглецю шляхом застосування кращих практик ведення сільського та лісового господарства, адаптованих до зміни клімату.</a:t>
          </a:r>
          <a:endParaRPr lang="en-US" dirty="0"/>
        </a:p>
      </dgm:t>
    </dgm:pt>
    <dgm:pt modelId="{F7A40338-92BD-4A43-A0DA-BA8734D3F174}" type="parTrans" cxnId="{D3F95FB1-0C94-4B82-B344-54AFF21439FD}">
      <dgm:prSet/>
      <dgm:spPr/>
      <dgm:t>
        <a:bodyPr/>
        <a:lstStyle/>
        <a:p>
          <a:endParaRPr lang="en-US"/>
        </a:p>
      </dgm:t>
    </dgm:pt>
    <dgm:pt modelId="{644F9D44-8347-4443-8585-0277E858E467}" type="sibTrans" cxnId="{D3F95FB1-0C94-4B82-B344-54AFF21439FD}">
      <dgm:prSet/>
      <dgm:spPr/>
      <dgm:t>
        <a:bodyPr/>
        <a:lstStyle/>
        <a:p>
          <a:endParaRPr lang="en-US"/>
        </a:p>
      </dgm:t>
    </dgm:pt>
    <dgm:pt modelId="{DF38EB14-DA34-4295-B8BD-5A96C84D8100}">
      <dgm:prSet/>
      <dgm:spPr/>
      <dgm:t>
        <a:bodyPr/>
        <a:lstStyle/>
        <a:p>
          <a:pPr rtl="0"/>
          <a:r>
            <a:rPr lang="uk-UA" dirty="0" smtClean="0"/>
            <a:t>Скорочення викидів ПГ, таких як метан та закис азоту (</a:t>
          </a:r>
          <a:r>
            <a:rPr lang="en-US" dirty="0" smtClean="0"/>
            <a:t>N2O), </a:t>
          </a:r>
          <a:r>
            <a:rPr lang="uk-UA" dirty="0" smtClean="0"/>
            <a:t>пов'язаних переважно з виробництвом викопного палива, сільським господарством і відходами.</a:t>
          </a:r>
          <a:endParaRPr lang="en-US" dirty="0"/>
        </a:p>
      </dgm:t>
    </dgm:pt>
    <dgm:pt modelId="{2E0C04D9-45CF-485C-A4E9-3ED19C507055}" type="parTrans" cxnId="{CAA5CE1C-33FC-4752-A2E6-3CC27AD01E2F}">
      <dgm:prSet/>
      <dgm:spPr/>
      <dgm:t>
        <a:bodyPr/>
        <a:lstStyle/>
        <a:p>
          <a:endParaRPr lang="en-US"/>
        </a:p>
      </dgm:t>
    </dgm:pt>
    <dgm:pt modelId="{2F2A3501-3CF2-4BA7-A94F-60B3AF1AE481}" type="sibTrans" cxnId="{CAA5CE1C-33FC-4752-A2E6-3CC27AD01E2F}">
      <dgm:prSet/>
      <dgm:spPr/>
      <dgm:t>
        <a:bodyPr/>
        <a:lstStyle/>
        <a:p>
          <a:endParaRPr lang="en-US"/>
        </a:p>
      </dgm:t>
    </dgm:pt>
    <dgm:pt modelId="{719E846F-1F12-4355-B1BF-64A1C862AA39}" type="pres">
      <dgm:prSet presAssocID="{5A8CABFE-0DFA-4DAA-950B-4B77234892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3F4024-3F2D-4036-95F2-BD526038A67C}" type="pres">
      <dgm:prSet presAssocID="{9E268012-325B-4155-9C2A-940D1F0BE534}" presName="composite" presStyleCnt="0"/>
      <dgm:spPr/>
    </dgm:pt>
    <dgm:pt modelId="{72611EC2-0758-4A1A-9668-0B413E1D292C}" type="pres">
      <dgm:prSet presAssocID="{9E268012-325B-4155-9C2A-940D1F0BE534}" presName="imgShp" presStyleLbl="fgImgPlace1" presStyleIdx="0" presStyleCnt="3" custScaleX="151665" custScaleY="172263" custLinFactX="-77181" custLinFactNeighborX="-100000" custLinFactNeighborY="-55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9011C782-9309-4E42-B5C6-BA75DC269A1C}" type="pres">
      <dgm:prSet presAssocID="{9E268012-325B-4155-9C2A-940D1F0BE534}" presName="txShp" presStyleLbl="node1" presStyleIdx="0" presStyleCnt="3" custScaleX="141659" custScaleY="103253" custLinFactNeighborX="4358" custLinFactNeighborY="-3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99D2B-7F9F-499A-80E4-5480F5A2C955}" type="pres">
      <dgm:prSet presAssocID="{74A7BC33-23CC-46FA-B72D-00838762B343}" presName="spacing" presStyleCnt="0"/>
      <dgm:spPr/>
    </dgm:pt>
    <dgm:pt modelId="{54EADED5-C646-4D2A-B70C-A034A6AD451C}" type="pres">
      <dgm:prSet presAssocID="{6D9A5614-2094-48B1-ADEC-ACF463CF8967}" presName="composite" presStyleCnt="0"/>
      <dgm:spPr/>
    </dgm:pt>
    <dgm:pt modelId="{02B6A893-797E-42BF-9C64-79CFF709F1EE}" type="pres">
      <dgm:prSet presAssocID="{6D9A5614-2094-48B1-ADEC-ACF463CF8967}" presName="imgShp" presStyleLbl="fgImgPlace1" presStyleIdx="1" presStyleCnt="3" custScaleX="135440" custScaleY="150358" custLinFactX="-85487" custLinFactNeighborX="-100000" custLinFactNeighborY="-46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23E29261-DD93-401F-9647-629E22CE3029}" type="pres">
      <dgm:prSet presAssocID="{6D9A5614-2094-48B1-ADEC-ACF463CF8967}" presName="txShp" presStyleLbl="node1" presStyleIdx="1" presStyleCnt="3" custScaleX="140369" custScaleY="149398" custLinFactNeighborX="5003" custLinFactNeighborY="-12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100D8-54EB-43CB-94FF-401753062BFE}" type="pres">
      <dgm:prSet presAssocID="{644F9D44-8347-4443-8585-0277E858E467}" presName="spacing" presStyleCnt="0"/>
      <dgm:spPr/>
    </dgm:pt>
    <dgm:pt modelId="{57DC433F-91AA-4E51-A6A2-F10C492944DB}" type="pres">
      <dgm:prSet presAssocID="{DF38EB14-DA34-4295-B8BD-5A96C84D8100}" presName="composite" presStyleCnt="0"/>
      <dgm:spPr/>
    </dgm:pt>
    <dgm:pt modelId="{2928B3B6-7715-43BE-8A1D-676820F05528}" type="pres">
      <dgm:prSet presAssocID="{DF38EB14-DA34-4295-B8BD-5A96C84D8100}" presName="imgShp" presStyleLbl="fgImgPlace1" presStyleIdx="2" presStyleCnt="3" custScaleX="153690" custScaleY="164814" custLinFactX="-73307" custLinFactNeighborX="-100000" custLinFactNeighborY="-147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7C0D539D-8DDC-4146-A1BA-77D517E9E5BB}" type="pres">
      <dgm:prSet presAssocID="{DF38EB14-DA34-4295-B8BD-5A96C84D8100}" presName="txShp" presStyleLbl="node1" presStyleIdx="2" presStyleCnt="3" custScaleX="140325" custScaleY="146685" custLinFactNeighborX="14724" custLinFactNeighborY="-2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16E76-A413-4773-A4B4-20FCD55E809D}" type="presOf" srcId="{5A8CABFE-0DFA-4DAA-950B-4B7723489260}" destId="{719E846F-1F12-4355-B1BF-64A1C862AA39}" srcOrd="0" destOrd="0" presId="urn:microsoft.com/office/officeart/2005/8/layout/vList3"/>
    <dgm:cxn modelId="{C7DFF24F-B5AB-4C04-8924-650261EDE3D4}" type="presOf" srcId="{6D9A5614-2094-48B1-ADEC-ACF463CF8967}" destId="{23E29261-DD93-401F-9647-629E22CE3029}" srcOrd="0" destOrd="0" presId="urn:microsoft.com/office/officeart/2005/8/layout/vList3"/>
    <dgm:cxn modelId="{2DB87707-606A-41DF-9848-C36CC50D4EC0}" type="presOf" srcId="{9E268012-325B-4155-9C2A-940D1F0BE534}" destId="{9011C782-9309-4E42-B5C6-BA75DC269A1C}" srcOrd="0" destOrd="0" presId="urn:microsoft.com/office/officeart/2005/8/layout/vList3"/>
    <dgm:cxn modelId="{DDB65D80-96C6-475D-A8F1-EAAA650BBA11}" type="presOf" srcId="{DF38EB14-DA34-4295-B8BD-5A96C84D8100}" destId="{7C0D539D-8DDC-4146-A1BA-77D517E9E5BB}" srcOrd="0" destOrd="0" presId="urn:microsoft.com/office/officeart/2005/8/layout/vList3"/>
    <dgm:cxn modelId="{5F00B00F-80E0-478C-A02F-1DE9D13DB00A}" srcId="{5A8CABFE-0DFA-4DAA-950B-4B7723489260}" destId="{9E268012-325B-4155-9C2A-940D1F0BE534}" srcOrd="0" destOrd="0" parTransId="{7BA5579B-23EE-4F99-B425-9960FC00669A}" sibTransId="{74A7BC33-23CC-46FA-B72D-00838762B343}"/>
    <dgm:cxn modelId="{D3F95FB1-0C94-4B82-B344-54AFF21439FD}" srcId="{5A8CABFE-0DFA-4DAA-950B-4B7723489260}" destId="{6D9A5614-2094-48B1-ADEC-ACF463CF8967}" srcOrd="1" destOrd="0" parTransId="{F7A40338-92BD-4A43-A0DA-BA8734D3F174}" sibTransId="{644F9D44-8347-4443-8585-0277E858E467}"/>
    <dgm:cxn modelId="{CAA5CE1C-33FC-4752-A2E6-3CC27AD01E2F}" srcId="{5A8CABFE-0DFA-4DAA-950B-4B7723489260}" destId="{DF38EB14-DA34-4295-B8BD-5A96C84D8100}" srcOrd="2" destOrd="0" parTransId="{2E0C04D9-45CF-485C-A4E9-3ED19C507055}" sibTransId="{2F2A3501-3CF2-4BA7-A94F-60B3AF1AE481}"/>
    <dgm:cxn modelId="{EED310AE-241E-46E3-8CC4-ED82B5D8CC7C}" type="presParOf" srcId="{719E846F-1F12-4355-B1BF-64A1C862AA39}" destId="{BE3F4024-3F2D-4036-95F2-BD526038A67C}" srcOrd="0" destOrd="0" presId="urn:microsoft.com/office/officeart/2005/8/layout/vList3"/>
    <dgm:cxn modelId="{00988AA4-9170-408C-89BC-DD65F561BAED}" type="presParOf" srcId="{BE3F4024-3F2D-4036-95F2-BD526038A67C}" destId="{72611EC2-0758-4A1A-9668-0B413E1D292C}" srcOrd="0" destOrd="0" presId="urn:microsoft.com/office/officeart/2005/8/layout/vList3"/>
    <dgm:cxn modelId="{7012189B-FCAC-429A-A4E8-A4BD17D65F0A}" type="presParOf" srcId="{BE3F4024-3F2D-4036-95F2-BD526038A67C}" destId="{9011C782-9309-4E42-B5C6-BA75DC269A1C}" srcOrd="1" destOrd="0" presId="urn:microsoft.com/office/officeart/2005/8/layout/vList3"/>
    <dgm:cxn modelId="{2BCBCFA2-6C46-4064-9DE0-56E2D085ADC5}" type="presParOf" srcId="{719E846F-1F12-4355-B1BF-64A1C862AA39}" destId="{3E299D2B-7F9F-499A-80E4-5480F5A2C955}" srcOrd="1" destOrd="0" presId="urn:microsoft.com/office/officeart/2005/8/layout/vList3"/>
    <dgm:cxn modelId="{B0D2C99C-0799-492F-8D47-74E840A92C45}" type="presParOf" srcId="{719E846F-1F12-4355-B1BF-64A1C862AA39}" destId="{54EADED5-C646-4D2A-B70C-A034A6AD451C}" srcOrd="2" destOrd="0" presId="urn:microsoft.com/office/officeart/2005/8/layout/vList3"/>
    <dgm:cxn modelId="{26F8678F-C2B0-4A90-A5DE-B2F6C795E270}" type="presParOf" srcId="{54EADED5-C646-4D2A-B70C-A034A6AD451C}" destId="{02B6A893-797E-42BF-9C64-79CFF709F1EE}" srcOrd="0" destOrd="0" presId="urn:microsoft.com/office/officeart/2005/8/layout/vList3"/>
    <dgm:cxn modelId="{185BBE49-D35F-4C3A-BA1D-BFB6F4DF26E1}" type="presParOf" srcId="{54EADED5-C646-4D2A-B70C-A034A6AD451C}" destId="{23E29261-DD93-401F-9647-629E22CE3029}" srcOrd="1" destOrd="0" presId="urn:microsoft.com/office/officeart/2005/8/layout/vList3"/>
    <dgm:cxn modelId="{7771A2AC-536D-487C-9881-0B5DA67F508A}" type="presParOf" srcId="{719E846F-1F12-4355-B1BF-64A1C862AA39}" destId="{55D100D8-54EB-43CB-94FF-401753062BFE}" srcOrd="3" destOrd="0" presId="urn:microsoft.com/office/officeart/2005/8/layout/vList3"/>
    <dgm:cxn modelId="{D8EA3D49-E77F-4AE1-8819-3C02CA5FED72}" type="presParOf" srcId="{719E846F-1F12-4355-B1BF-64A1C862AA39}" destId="{57DC433F-91AA-4E51-A6A2-F10C492944DB}" srcOrd="4" destOrd="0" presId="urn:microsoft.com/office/officeart/2005/8/layout/vList3"/>
    <dgm:cxn modelId="{F7FEF84A-E466-4CB3-B123-91F7B8BD1154}" type="presParOf" srcId="{57DC433F-91AA-4E51-A6A2-F10C492944DB}" destId="{2928B3B6-7715-43BE-8A1D-676820F05528}" srcOrd="0" destOrd="0" presId="urn:microsoft.com/office/officeart/2005/8/layout/vList3"/>
    <dgm:cxn modelId="{0C9C4489-780A-4763-8D91-43C210B1218A}" type="presParOf" srcId="{57DC433F-91AA-4E51-A6A2-F10C492944DB}" destId="{7C0D539D-8DDC-4146-A1BA-77D517E9E5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5934F-8BA0-468A-8AAF-2F32B89B94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820080-F9B4-4EFE-B187-753995259ACE}">
      <dgm:prSet custT="1"/>
      <dgm:spPr/>
      <dgm:t>
        <a:bodyPr/>
        <a:lstStyle/>
        <a:p>
          <a:pPr rtl="0"/>
          <a:r>
            <a:rPr lang="uk-UA" sz="2000" dirty="0" smtClean="0"/>
            <a:t>наслідки для довкілля, у тому числі для здоров’я населення,</a:t>
          </a:r>
          <a:endParaRPr lang="en-US" sz="2000" dirty="0"/>
        </a:p>
      </dgm:t>
    </dgm:pt>
    <dgm:pt modelId="{62D9C656-403B-4727-9E09-27A64D40249F}" type="parTrans" cxnId="{C7397AB8-5703-471A-9FF4-184CAEF15A8F}">
      <dgm:prSet/>
      <dgm:spPr/>
      <dgm:t>
        <a:bodyPr/>
        <a:lstStyle/>
        <a:p>
          <a:endParaRPr lang="en-US"/>
        </a:p>
      </dgm:t>
    </dgm:pt>
    <dgm:pt modelId="{5CAB3EDA-41DA-4BB1-AA36-400E0E062C4F}" type="sibTrans" cxnId="{C7397AB8-5703-471A-9FF4-184CAEF15A8F}">
      <dgm:prSet/>
      <dgm:spPr/>
      <dgm:t>
        <a:bodyPr/>
        <a:lstStyle/>
        <a:p>
          <a:endParaRPr lang="en-US"/>
        </a:p>
      </dgm:t>
    </dgm:pt>
    <dgm:pt modelId="{0E1C88E0-3209-4017-9FEA-282DC946CF66}">
      <dgm:prSet custT="1"/>
      <dgm:spPr/>
      <dgm:t>
        <a:bodyPr/>
        <a:lstStyle/>
        <a:p>
          <a:pPr rtl="0"/>
          <a:r>
            <a:rPr lang="uk-UA" sz="1900" dirty="0" smtClean="0"/>
            <a:t>- будь-які ймовірні наслідки для флори, фауни, </a:t>
          </a:r>
          <a:r>
            <a:rPr lang="uk-UA" sz="1900" dirty="0" err="1" smtClean="0"/>
            <a:t>біорізноманіття</a:t>
          </a:r>
          <a:r>
            <a:rPr lang="uk-UA" sz="1900" dirty="0" smtClean="0"/>
            <a:t>, ґрунту, надр, </a:t>
          </a:r>
          <a:r>
            <a:rPr lang="uk-UA" sz="2400" dirty="0" smtClean="0">
              <a:solidFill>
                <a:schemeClr val="accent6">
                  <a:lumMod val="50000"/>
                </a:schemeClr>
              </a:solidFill>
            </a:rPr>
            <a:t>клімату</a:t>
          </a:r>
          <a:r>
            <a:rPr lang="uk-UA" sz="1900" dirty="0" smtClean="0"/>
            <a:t>, повітря, води, ландшафту, природних територій та об’єктів, безпеки життєдіяльності населення та його здоров’я, матеріальних активів, об’єктів культурної спадщини та взаємодія цих факторів.</a:t>
          </a:r>
          <a:endParaRPr lang="en-US" sz="1900" dirty="0"/>
        </a:p>
      </dgm:t>
    </dgm:pt>
    <dgm:pt modelId="{0F9B51D0-FE7D-48B6-B1CC-284C09D115E4}" type="parTrans" cxnId="{B59E3718-E627-4A90-A46E-7D491EF51594}">
      <dgm:prSet/>
      <dgm:spPr/>
      <dgm:t>
        <a:bodyPr/>
        <a:lstStyle/>
        <a:p>
          <a:endParaRPr lang="en-US"/>
        </a:p>
      </dgm:t>
    </dgm:pt>
    <dgm:pt modelId="{11692B60-BAFB-4F44-A71F-C4DFE51662AA}" type="sibTrans" cxnId="{B59E3718-E627-4A90-A46E-7D491EF51594}">
      <dgm:prSet/>
      <dgm:spPr/>
      <dgm:t>
        <a:bodyPr/>
        <a:lstStyle/>
        <a:p>
          <a:endParaRPr lang="en-US"/>
        </a:p>
      </dgm:t>
    </dgm:pt>
    <dgm:pt modelId="{70704289-FA66-47E5-8603-0670AF632401}" type="pres">
      <dgm:prSet presAssocID="{BF15934F-8BA0-468A-8AAF-2F32B89B94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3B1B8-7F75-41D4-9024-B859F289BB36}" type="pres">
      <dgm:prSet presAssocID="{65820080-F9B4-4EFE-B187-753995259AC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DD611-5851-4088-8B59-D466F2D966E3}" type="pres">
      <dgm:prSet presAssocID="{5CAB3EDA-41DA-4BB1-AA36-400E0E062C4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36B6166-D0FA-4F00-970E-C407A98F6D92}" type="pres">
      <dgm:prSet presAssocID="{5CAB3EDA-41DA-4BB1-AA36-400E0E062C4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4FC5C33-68AF-4E86-8A61-29D8234F7627}" type="pres">
      <dgm:prSet presAssocID="{0E1C88E0-3209-4017-9FEA-282DC946CF6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9E3718-E627-4A90-A46E-7D491EF51594}" srcId="{BF15934F-8BA0-468A-8AAF-2F32B89B94D0}" destId="{0E1C88E0-3209-4017-9FEA-282DC946CF66}" srcOrd="1" destOrd="0" parTransId="{0F9B51D0-FE7D-48B6-B1CC-284C09D115E4}" sibTransId="{11692B60-BAFB-4F44-A71F-C4DFE51662AA}"/>
    <dgm:cxn modelId="{3E433C9C-93D4-4807-96C9-51DD05E55E1A}" type="presOf" srcId="{65820080-F9B4-4EFE-B187-753995259ACE}" destId="{4833B1B8-7F75-41D4-9024-B859F289BB36}" srcOrd="0" destOrd="0" presId="urn:microsoft.com/office/officeart/2005/8/layout/process1"/>
    <dgm:cxn modelId="{724D3038-2079-4305-8A51-5C8874C01514}" type="presOf" srcId="{5CAB3EDA-41DA-4BB1-AA36-400E0E062C4F}" destId="{236B6166-D0FA-4F00-970E-C407A98F6D92}" srcOrd="1" destOrd="0" presId="urn:microsoft.com/office/officeart/2005/8/layout/process1"/>
    <dgm:cxn modelId="{19F33F8B-6F1C-4417-9D04-81D6674537E6}" type="presOf" srcId="{BF15934F-8BA0-468A-8AAF-2F32B89B94D0}" destId="{70704289-FA66-47E5-8603-0670AF632401}" srcOrd="0" destOrd="0" presId="urn:microsoft.com/office/officeart/2005/8/layout/process1"/>
    <dgm:cxn modelId="{C7397AB8-5703-471A-9FF4-184CAEF15A8F}" srcId="{BF15934F-8BA0-468A-8AAF-2F32B89B94D0}" destId="{65820080-F9B4-4EFE-B187-753995259ACE}" srcOrd="0" destOrd="0" parTransId="{62D9C656-403B-4727-9E09-27A64D40249F}" sibTransId="{5CAB3EDA-41DA-4BB1-AA36-400E0E062C4F}"/>
    <dgm:cxn modelId="{8F784AF4-6725-44F9-8437-64A0E591B040}" type="presOf" srcId="{5CAB3EDA-41DA-4BB1-AA36-400E0E062C4F}" destId="{A90DD611-5851-4088-8B59-D466F2D966E3}" srcOrd="0" destOrd="0" presId="urn:microsoft.com/office/officeart/2005/8/layout/process1"/>
    <dgm:cxn modelId="{604EF8ED-D5DB-4058-AF54-D075DE7FFBA1}" type="presOf" srcId="{0E1C88E0-3209-4017-9FEA-282DC946CF66}" destId="{E4FC5C33-68AF-4E86-8A61-29D8234F7627}" srcOrd="0" destOrd="0" presId="urn:microsoft.com/office/officeart/2005/8/layout/process1"/>
    <dgm:cxn modelId="{1C486D1A-8321-4B2C-92D7-0D02FB64B64E}" type="presParOf" srcId="{70704289-FA66-47E5-8603-0670AF632401}" destId="{4833B1B8-7F75-41D4-9024-B859F289BB36}" srcOrd="0" destOrd="0" presId="urn:microsoft.com/office/officeart/2005/8/layout/process1"/>
    <dgm:cxn modelId="{472A6A19-695E-4AD0-A9A5-1341118224ED}" type="presParOf" srcId="{70704289-FA66-47E5-8603-0670AF632401}" destId="{A90DD611-5851-4088-8B59-D466F2D966E3}" srcOrd="1" destOrd="0" presId="urn:microsoft.com/office/officeart/2005/8/layout/process1"/>
    <dgm:cxn modelId="{B55A8C97-E10B-47AA-9515-F11F31D58320}" type="presParOf" srcId="{A90DD611-5851-4088-8B59-D466F2D966E3}" destId="{236B6166-D0FA-4F00-970E-C407A98F6D92}" srcOrd="0" destOrd="0" presId="urn:microsoft.com/office/officeart/2005/8/layout/process1"/>
    <dgm:cxn modelId="{67329AA3-6CC4-49FE-B53B-6DC7602E3685}" type="presParOf" srcId="{70704289-FA66-47E5-8603-0670AF632401}" destId="{E4FC5C33-68AF-4E86-8A61-29D8234F762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1C782-9309-4E42-B5C6-BA75DC269A1C}">
      <dsp:nvSpPr>
        <dsp:cNvPr id="0" name=""/>
        <dsp:cNvSpPr/>
      </dsp:nvSpPr>
      <dsp:spPr>
        <a:xfrm rot="10800000">
          <a:off x="697247" y="189497"/>
          <a:ext cx="11331582" cy="6332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44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Перехід до енергосистеми, яка передбачає використання джерел енергії з низьким вмістом вуглецю, розробку джерел чистої електричної та теплової енергії, підвищення енергоефективності й енергозбереження в усіх секторах економіки та на об’єктах житлово-комунальної інфраструктури, стимулювання використання альтернативних нафтопродуктам моторних палив, у тому числі для вантажних і пасажирських перевезень завдяки більш екологічно чистим видам транспорту.</a:t>
          </a:r>
          <a:endParaRPr lang="en-US" sz="1200" kern="1200" dirty="0"/>
        </a:p>
      </dsp:txBody>
      <dsp:txXfrm rot="10800000">
        <a:off x="855555" y="189497"/>
        <a:ext cx="11173274" cy="633231"/>
      </dsp:txXfrm>
    </dsp:sp>
    <dsp:sp modelId="{72611EC2-0758-4A1A-9668-0B413E1D292C}">
      <dsp:nvSpPr>
        <dsp:cNvPr id="0" name=""/>
        <dsp:cNvSpPr/>
      </dsp:nvSpPr>
      <dsp:spPr>
        <a:xfrm>
          <a:off x="463149" y="0"/>
          <a:ext cx="930133" cy="10564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29261-DD93-401F-9647-629E22CE3029}">
      <dsp:nvSpPr>
        <dsp:cNvPr id="0" name=""/>
        <dsp:cNvSpPr/>
      </dsp:nvSpPr>
      <dsp:spPr>
        <a:xfrm rot="10800000">
          <a:off x="800437" y="1135061"/>
          <a:ext cx="11228393" cy="9162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44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Збільшення обсягів поглинання й утримання вуглецю шляхом застосування кращих практик ведення сільського та лісового господарства, адаптованих до зміни клімату.</a:t>
          </a:r>
          <a:endParaRPr lang="en-US" sz="1200" kern="1200" dirty="0"/>
        </a:p>
      </dsp:txBody>
      <dsp:txXfrm rot="10800000">
        <a:off x="1029494" y="1135061"/>
        <a:ext cx="10999336" cy="916230"/>
      </dsp:txXfrm>
    </dsp:sp>
    <dsp:sp modelId="{02B6A893-797E-42BF-9C64-79CFF709F1EE}">
      <dsp:nvSpPr>
        <dsp:cNvPr id="0" name=""/>
        <dsp:cNvSpPr/>
      </dsp:nvSpPr>
      <dsp:spPr>
        <a:xfrm>
          <a:off x="461962" y="1181548"/>
          <a:ext cx="830628" cy="92211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D539D-8DDC-4146-A1BA-77D517E9E5BB}">
      <dsp:nvSpPr>
        <dsp:cNvPr id="0" name=""/>
        <dsp:cNvSpPr/>
      </dsp:nvSpPr>
      <dsp:spPr>
        <a:xfrm rot="10800000">
          <a:off x="803994" y="2198605"/>
          <a:ext cx="11224873" cy="8995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44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Скорочення викидів ПГ, таких як метан та закис азоту (</a:t>
          </a:r>
          <a:r>
            <a:rPr lang="en-US" sz="1200" kern="1200" dirty="0" smtClean="0"/>
            <a:t>N2O), </a:t>
          </a:r>
          <a:r>
            <a:rPr lang="uk-UA" sz="1200" kern="1200" dirty="0" smtClean="0"/>
            <a:t>пов'язаних переважно з виробництвом викопного палива, сільським господарством і відходами.</a:t>
          </a:r>
          <a:endParaRPr lang="en-US" sz="1200" kern="1200" dirty="0"/>
        </a:p>
      </dsp:txBody>
      <dsp:txXfrm rot="10800000">
        <a:off x="1028892" y="2198605"/>
        <a:ext cx="10999975" cy="899592"/>
      </dsp:txXfrm>
    </dsp:sp>
    <dsp:sp modelId="{2928B3B6-7715-43BE-8A1D-676820F05528}">
      <dsp:nvSpPr>
        <dsp:cNvPr id="0" name=""/>
        <dsp:cNvSpPr/>
      </dsp:nvSpPr>
      <dsp:spPr>
        <a:xfrm>
          <a:off x="480698" y="2194769"/>
          <a:ext cx="942552" cy="10107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3B1B8-7F75-41D4-9024-B859F289BB36}">
      <dsp:nvSpPr>
        <dsp:cNvPr id="0" name=""/>
        <dsp:cNvSpPr/>
      </dsp:nvSpPr>
      <dsp:spPr>
        <a:xfrm>
          <a:off x="2055" y="449720"/>
          <a:ext cx="4382470" cy="262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наслідки для довкілля, у тому числі для здоров’я населення,</a:t>
          </a:r>
          <a:endParaRPr lang="en-US" sz="2000" kern="1200" dirty="0"/>
        </a:p>
      </dsp:txBody>
      <dsp:txXfrm>
        <a:off x="79070" y="526735"/>
        <a:ext cx="4228440" cy="2475452"/>
      </dsp:txXfrm>
    </dsp:sp>
    <dsp:sp modelId="{A90DD611-5851-4088-8B59-D466F2D966E3}">
      <dsp:nvSpPr>
        <dsp:cNvPr id="0" name=""/>
        <dsp:cNvSpPr/>
      </dsp:nvSpPr>
      <dsp:spPr>
        <a:xfrm>
          <a:off x="4822772" y="1221035"/>
          <a:ext cx="929083" cy="1086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/>
        </a:p>
      </dsp:txBody>
      <dsp:txXfrm>
        <a:off x="4822772" y="1438405"/>
        <a:ext cx="650358" cy="652112"/>
      </dsp:txXfrm>
    </dsp:sp>
    <dsp:sp modelId="{E4FC5C33-68AF-4E86-8A61-29D8234F7627}">
      <dsp:nvSpPr>
        <dsp:cNvPr id="0" name=""/>
        <dsp:cNvSpPr/>
      </dsp:nvSpPr>
      <dsp:spPr>
        <a:xfrm>
          <a:off x="6137514" y="449720"/>
          <a:ext cx="4382470" cy="262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будь-які ймовірні наслідки для флори, фауни, </a:t>
          </a:r>
          <a:r>
            <a:rPr lang="uk-UA" sz="1900" kern="1200" dirty="0" err="1" smtClean="0"/>
            <a:t>біорізноманіття</a:t>
          </a:r>
          <a:r>
            <a:rPr lang="uk-UA" sz="1900" kern="1200" dirty="0" smtClean="0"/>
            <a:t>, ґрунту, надр, </a:t>
          </a:r>
          <a:r>
            <a:rPr lang="uk-UA" sz="2400" kern="1200" dirty="0" smtClean="0">
              <a:solidFill>
                <a:schemeClr val="accent6">
                  <a:lumMod val="50000"/>
                </a:schemeClr>
              </a:solidFill>
            </a:rPr>
            <a:t>клімату</a:t>
          </a:r>
          <a:r>
            <a:rPr lang="uk-UA" sz="1900" kern="1200" dirty="0" smtClean="0"/>
            <a:t>, повітря, води, ландшафту, природних територій та об’єктів, безпеки життєдіяльності населення та його здоров’я, матеріальних активів, об’єктів культурної спадщини та взаємодія цих факторів.</a:t>
          </a:r>
          <a:endParaRPr lang="en-US" sz="1900" kern="1200" dirty="0"/>
        </a:p>
      </dsp:txBody>
      <dsp:txXfrm>
        <a:off x="6214529" y="526735"/>
        <a:ext cx="4228440" cy="2475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E10AF-7120-9B48-B4E3-62E5C5997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05B17A-31B7-4044-B7A8-47555E018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2C854-F6AD-4149-85C0-A52C37A2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672AC3-A070-9F4C-B849-AA6C0782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40CC83-101B-9444-9E5C-8D632A61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1949D-8A83-F948-9D68-BBD4608D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36E04A-E2EA-984A-B3F0-648D7AD86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550268-9D14-4643-B516-ABEE9133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46D6A6-8068-1D45-9A85-7C10845C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A895CB-872F-AD43-97E1-E9DFEF77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4B374A-64FA-A547-A713-DD03FC56D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CC00DC-18DD-194F-B72D-9CA5B1290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C3B59-C3EE-7B40-A58D-C652501D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E6A1BE-F744-4049-882B-E8B8381C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E3CDC0-2FDC-4C4B-8D1F-7A0AB894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назв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21" name="1 рівень тексту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1660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90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E8F554-CC32-4F49-BEC6-F57A4487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0258B0-B88C-6545-9C98-634AD7369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28CA80-07B4-5C4C-B20F-8D1B0303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BB1C8-F262-4142-8A5B-521DEF44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8BA1D1-F13C-B34D-9214-61B4E717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70C9C-9810-914D-9E50-21968E7B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581C81-3B03-224D-966D-CA1E14A13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EB75DB-A4E2-BD43-87CF-D7AEC1E2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E092A8-D810-BD46-979E-F51405E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380551-EA40-C542-9303-3CE24EC5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015FD4-C89F-6E46-B994-3E95DF6B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A7A3FC-7CD5-3045-9991-342B58FDA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95697A-6096-5847-B84F-B617D6C2A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D254F3-B63F-DE44-8667-9AE3334F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2080D2-D0ED-0747-AB6C-A11EFED7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EAAEF3-56BC-3D4C-9A45-9D0C4F5C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4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96338-11B0-D440-95CA-6C91DF9D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3D0517-1D0B-0F40-BD20-7222C295D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50552B-A8FB-A844-9563-A57B793F2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71136A-AD81-BC4D-B7F0-E7066C4AD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2ABC27-5DEA-C743-9558-5A86AD85F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978A5A-5E00-414C-A8B1-27E887E1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FFA814-FA47-6940-B88D-20E7701E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606B26-B359-184A-9151-90801C0E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CE0EC-D6B1-C54F-A996-FD309D5E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B75499-F798-F946-97F4-5DF1DD43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E5222E-F1C9-BF45-8272-0CA874CA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909724-F609-0F40-B074-6028392A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3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110E46-B0C9-9C4F-8E71-603498F6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47A720-00A8-D74A-B005-D495EA53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93A355-D4A4-1E4E-BA42-ED36916E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6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281A3-3891-EF40-8E64-6D4362EE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C8F7BE-E389-0A4F-B1B1-297D9189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252257-D3F1-924E-BF8F-67FE97453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ECC309-DCF9-594C-A9F6-4A5582DB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BC7FF5-381D-5643-BC8A-E7F3D799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AA8B94-2611-6147-AEC1-B990B914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52023-74A9-5A44-88BE-E2E2755C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B597F1-0005-DE4C-9FAD-A1399C442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638D77-7639-7A4A-A3D8-23E69AEF5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A7219D-5678-B64A-9D62-390E3502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92D6F2-161A-7D4B-917B-D4214979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E6A046-37CC-074E-9BDA-46F5BE5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3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EC56EF-5C39-4245-A5D0-0EA0A718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A76571-78E8-1448-90C8-B7F6EA3F5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4604BE-626D-924B-8FBD-3C730A926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16027-7F58-B346-992F-081D4466C69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480397-32FC-E940-992C-B6A1A9F23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93A5E2-A371-5849-A6F5-4BBE332D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3EFF-7D41-C24F-8D7D-0AC57605AA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1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cs.google.com/document/d/1rXDcseMx1U7uD337dqOgzVvawiFRCEPE6ToGWm_FBQo/edit" TargetMode="External"/><Relationship Id="rId4" Type="http://schemas.openxmlformats.org/officeDocument/2006/relationships/hyperlink" Target="http://eia.menr.gov.ua/uploads/documents/481/reports/529427cfebcc3d098ca9306206f50ae0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cs.google.com/document/d/1h6rAk661iaTsL9cFvCQs2lyWQ9ekLGUHDRhYuEOHA98/edit" TargetMode="External"/><Relationship Id="rId4" Type="http://schemas.openxmlformats.org/officeDocument/2006/relationships/hyperlink" Target="https://menr.gov.ua/news/32927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cology.donoda.gov.ua/wp-content/uploads/2018/11/%D0%97%D0%92I%D0%A2_%D0%B2i%D0%B4%D1%85%D0%BE%D0%B4%D0%B8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mailto:s.shutiak@epl.org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zakon.rada.gov.ua/laws/show/878-2017-%D1%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menr.gov.ua/files/docs/Proekt/LEDS_ua_last.pdf" TargetMode="External"/><Relationship Id="rId4" Type="http://schemas.openxmlformats.org/officeDocument/2006/relationships/hyperlink" Target="https://www.kmu.gov.ua/ua/news/ostap-semerak-uryad-ukrayini-pidtrimav-strategiyu-nizkovuglecevogo-rozvitku-ukrayini-do-2050-rok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foodstuff.osenu.org.ua/wp-content/uploads/2014/04/04-/Stepanenko_book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cs.google.com/document/d/1yN3zx0ncZSvLt9UuT6nK805-2OlqUBHH47Aij_craZs/edit" TargetMode="External"/><Relationship Id="rId4" Type="http://schemas.openxmlformats.org/officeDocument/2006/relationships/hyperlink" Target="http://eia.menr.gov.ua/uploads/documents/234/reports/cdd934b2bd87d6063ad1903f81e3c06b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1"/>
          <p:cNvSpPr txBox="1">
            <a:spLocks noGrp="1"/>
          </p:cNvSpPr>
          <p:nvPr>
            <p:ph type="ctrTitle"/>
          </p:nvPr>
        </p:nvSpPr>
        <p:spPr>
          <a:xfrm>
            <a:off x="1181100" y="2060909"/>
            <a:ext cx="9144000" cy="3365392"/>
          </a:xfrm>
          <a:prstGeom prst="rect">
            <a:avLst/>
          </a:prstGeom>
        </p:spPr>
        <p:txBody>
          <a:bodyPr/>
          <a:lstStyle/>
          <a:p>
            <a:pPr defTabSz="601673">
              <a:defRPr sz="3400" b="1">
                <a:solidFill>
                  <a:srgbClr val="00505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uk-UA" dirty="0" smtClean="0"/>
              <a:t>ОВД та СЕО як інструмент реалізації в Україні </a:t>
            </a:r>
            <a:r>
              <a:rPr lang="uk-UA" dirty="0" err="1" smtClean="0"/>
              <a:t>кліматоохоронних</a:t>
            </a:r>
            <a:r>
              <a:rPr lang="uk-UA" dirty="0" smtClean="0"/>
              <a:t> заходів в рамках місцевих та регіональних програм</a:t>
            </a:r>
            <a:endParaRPr dirty="0"/>
          </a:p>
          <a:p>
            <a:pPr defTabSz="601673">
              <a:defRPr sz="3400" b="1">
                <a:solidFill>
                  <a:srgbClr val="00505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  <a:p>
            <a:pPr defTabSz="601673">
              <a:defRPr sz="3400" b="1">
                <a:solidFill>
                  <a:srgbClr val="00505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Софія Шутяк, провідний юрисконсульт ЕПЛ</a:t>
            </a:r>
          </a:p>
        </p:txBody>
      </p:sp>
    </p:spTree>
    <p:extLst>
      <p:ext uri="{BB962C8B-B14F-4D97-AF65-F5344CB8AC3E}">
        <p14:creationId xmlns:p14="http://schemas.microsoft.com/office/powerpoint/2010/main" val="235636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7DD242-5489-EE4B-9A41-3A8E8ECE5CE5}"/>
              </a:ext>
            </a:extLst>
          </p:cNvPr>
          <p:cNvSpPr/>
          <p:nvPr/>
        </p:nvSpPr>
        <p:spPr>
          <a:xfrm>
            <a:off x="129695" y="1803940"/>
            <a:ext cx="11613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uk-UA" dirty="0"/>
          </a:p>
          <a:p>
            <a:pPr fontAlgn="base"/>
            <a:endParaRPr lang="uk-UA" dirty="0"/>
          </a:p>
          <a:p>
            <a:pPr fontAlgn="base"/>
            <a:endParaRPr lang="uk-UA" dirty="0"/>
          </a:p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45011"/>
              </p:ext>
            </p:extLst>
          </p:nvPr>
        </p:nvGraphicFramePr>
        <p:xfrm>
          <a:off x="334851" y="2042067"/>
          <a:ext cx="11408775" cy="3383280"/>
        </p:xfrm>
        <a:graphic>
          <a:graphicData uri="http://schemas.openxmlformats.org/drawingml/2006/table">
            <a:tbl>
              <a:tblPr/>
              <a:tblGrid>
                <a:gridCol w="575954"/>
                <a:gridCol w="2781731"/>
                <a:gridCol w="5979498"/>
                <a:gridCol w="1442434"/>
                <a:gridCol w="629158"/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201843481</a:t>
                      </a:r>
                      <a:endParaRPr lang="en-US" sz="1800" dirty="0">
                        <a:effectLst/>
                      </a:endParaRPr>
                    </a:p>
                    <a:p>
                      <a:pPr fontAlgn="t"/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будівництво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сміттєсортувального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комплексу на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територій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Івановецької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сільської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ради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Барського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Вінницької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області</a:t>
                      </a:r>
                      <a:endParaRPr lang="ru-RU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http://eia.menr.gov.ua/uploads/documents/481/reports/529427cfebcc3d098ca9306206f50ae0.pdf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Клімат і мікроклімат: вплив відсутній</a:t>
                      </a:r>
                      <a:endParaRPr lang="ru-RU" sz="18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Викиди від сміттєсортувального комплексу є неорганізованими на які не встановлені нормативи граничнодопустимих викидів відповідно до законодавства. тому контроль за ними здійснюється шляхом встановлення величини масової витрати (г/сек) (стор.33)</a:t>
                      </a:r>
                      <a:endParaRPr lang="ru-RU" sz="18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Контроль за викидами буде здійснюватися раз в квартал</a:t>
                      </a:r>
                      <a:endParaRPr lang="ru-RU" sz="18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/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 b="0" i="0" u="sng" strike="noStrike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https://docs.google.com/document/d/1rXDcseMx1U7uD337dqOgzVvawiFRCEPE6ToGWm_FBQo/edit</a:t>
                      </a:r>
                      <a:endParaRPr lang="ru-RU" sz="18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Є розрахунки</a:t>
                      </a:r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Не </a:t>
                      </a:r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отримано</a:t>
                      </a:r>
                      <a:endParaRPr lang="uk-UA" sz="1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62113" y="20428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338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630"/>
            <a:ext cx="2280996" cy="117217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Вода…"/>
          <p:cNvSpPr txBox="1"/>
          <p:nvPr/>
        </p:nvSpPr>
        <p:spPr>
          <a:xfrm>
            <a:off x="229363" y="2308636"/>
            <a:ext cx="92394" cy="56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lnSpc>
                <a:spcPts val="4200"/>
              </a:lnSpc>
              <a:defRPr sz="2400" b="1">
                <a:solidFill>
                  <a:srgbClr val="009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078051" y="528034"/>
            <a:ext cx="871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Стратегічна екологічна оцінка </a:t>
            </a:r>
            <a:endParaRPr lang="en-US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92530546"/>
              </p:ext>
            </p:extLst>
          </p:nvPr>
        </p:nvGraphicFramePr>
        <p:xfrm>
          <a:off x="643943" y="1442434"/>
          <a:ext cx="10522040" cy="352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97608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кутник 1"/>
          <p:cNvSpPr/>
          <p:nvPr/>
        </p:nvSpPr>
        <p:spPr>
          <a:xfrm>
            <a:off x="129695" y="1803940"/>
            <a:ext cx="1206230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Звіт СЕО включає:</a:t>
            </a:r>
          </a:p>
          <a:p>
            <a:r>
              <a:rPr lang="uk-UA" sz="2000" dirty="0" smtClean="0"/>
              <a:t>2) характеристику поточного стану довкілля, якщо документ державного планування не буде затверджено (за адміністративними даними, статистичною інформацією та результатами досліджень);</a:t>
            </a:r>
          </a:p>
          <a:p>
            <a:r>
              <a:rPr lang="uk-UA" sz="2000" dirty="0" smtClean="0"/>
              <a:t>3) характеристику стану довкілля, умов життєдіяльності населення та стану його здоров’я на територіях, які ймовірно зазнають впливу</a:t>
            </a:r>
          </a:p>
          <a:p>
            <a:r>
              <a:rPr lang="uk-UA" sz="2000" dirty="0" smtClean="0"/>
              <a:t>4) екологічні проблеми</a:t>
            </a:r>
          </a:p>
          <a:p>
            <a:r>
              <a:rPr lang="uk-UA" sz="2000" dirty="0" smtClean="0"/>
              <a:t>5) зобов’язання у сфері охорони довкілля</a:t>
            </a:r>
          </a:p>
          <a:p>
            <a:r>
              <a:rPr lang="uk-UA" sz="2000" dirty="0" smtClean="0"/>
              <a:t>6) опис наслідків для довкілля</a:t>
            </a:r>
          </a:p>
          <a:p>
            <a:r>
              <a:rPr lang="uk-UA" sz="2000" dirty="0" smtClean="0"/>
              <a:t>7) заходи, що передбачається вжити для запобігання, зменшення та пом’якшення негативних наслідків виконання документа державного планування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15393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кутник 3"/>
          <p:cNvSpPr/>
          <p:nvPr/>
        </p:nvSpPr>
        <p:spPr>
          <a:xfrm>
            <a:off x="283336" y="1976554"/>
            <a:ext cx="58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Розробка національного плану з енергетики та клімату</a:t>
            </a:r>
          </a:p>
          <a:p>
            <a:pPr algn="just"/>
            <a:r>
              <a:rPr lang="uk-UA" dirty="0" smtClean="0"/>
              <a:t>України: основні цілі, стратегічні питання та варіанти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373487" y="3185118"/>
            <a:ext cx="812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https://lowcarbonukraine.com/wp-content/uploads/2019/03/PP2_03_2019_NECP_UKR.pdf</a:t>
            </a:r>
          </a:p>
        </p:txBody>
      </p:sp>
      <p:sp>
        <p:nvSpPr>
          <p:cNvPr id="2" name="Права фігурна дужка 1"/>
          <p:cNvSpPr/>
          <p:nvPr/>
        </p:nvSpPr>
        <p:spPr>
          <a:xfrm>
            <a:off x="5769736" y="811369"/>
            <a:ext cx="103031" cy="44464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pc="600" dirty="0"/>
          </a:p>
        </p:txBody>
      </p:sp>
      <p:sp>
        <p:nvSpPr>
          <p:cNvPr id="3" name="TextBox 2"/>
          <p:cNvSpPr txBox="1"/>
          <p:nvPr/>
        </p:nvSpPr>
        <p:spPr>
          <a:xfrm>
            <a:off x="6684136" y="2815786"/>
            <a:ext cx="508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Чи потрібно було СЕО?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19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7DD242-5489-EE4B-9A41-3A8E8ECE5CE5}"/>
              </a:ext>
            </a:extLst>
          </p:cNvPr>
          <p:cNvSpPr/>
          <p:nvPr/>
        </p:nvSpPr>
        <p:spPr>
          <a:xfrm>
            <a:off x="129695" y="1803940"/>
            <a:ext cx="11613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uk-UA" dirty="0"/>
          </a:p>
          <a:p>
            <a:pPr fontAlgn="base"/>
            <a:endParaRPr lang="uk-UA" dirty="0"/>
          </a:p>
          <a:p>
            <a:pPr fontAlgn="base"/>
            <a:endParaRPr lang="uk-UA" dirty="0"/>
          </a:p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14765"/>
              </p:ext>
            </p:extLst>
          </p:nvPr>
        </p:nvGraphicFramePr>
        <p:xfrm>
          <a:off x="543340" y="1995395"/>
          <a:ext cx="10933042" cy="3383280"/>
        </p:xfrm>
        <a:graphic>
          <a:graphicData uri="http://schemas.openxmlformats.org/drawingml/2006/table">
            <a:tbl>
              <a:tblPr/>
              <a:tblGrid>
                <a:gridCol w="6612834"/>
                <a:gridCol w="3366052"/>
                <a:gridCol w="954156"/>
              </a:tblGrid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розпорядження Кабінету Міністрів України «Про затвердження Національного плану управління відходами до 2030 року» розроблено на виконання вимог пункту 2 розпорядження Кабінету Міністрів України від 8 листопада 2017 р. № 820-р «Про схвалення Національної стратегії управління відходами в Україні до 2030 року» та пункту 190 Плану пріоритетних дій Уряду </a:t>
                      </a:r>
                      <a:b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2018 рік, затвердженого розпорядженням Кабінету Міністрів України від 28 березня 2018 р. </a:t>
                      </a:r>
                      <a:b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244-р. </a:t>
                      </a:r>
                      <a:endParaRPr lang="uk-UA" sz="18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/>
                      </a:r>
                      <a:br>
                        <a:rPr lang="uk-UA" sz="1800" dirty="0">
                          <a:effectLst/>
                        </a:rPr>
                      </a:br>
                      <a:r>
                        <a:rPr lang="en-US" sz="1800" b="0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https://menr.gov.ua/news/32927.html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https://docs.google.com/document/d/1h6rAk661iaTsL9cFvCQs2lyWQ9ekLGUHDRhYuEOHA98/edit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57839" y="22105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0528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7DD242-5489-EE4B-9A41-3A8E8ECE5CE5}"/>
              </a:ext>
            </a:extLst>
          </p:cNvPr>
          <p:cNvSpPr/>
          <p:nvPr/>
        </p:nvSpPr>
        <p:spPr>
          <a:xfrm>
            <a:off x="129695" y="1803940"/>
            <a:ext cx="11613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uk-UA" dirty="0"/>
          </a:p>
          <a:p>
            <a:pPr fontAlgn="base"/>
            <a:endParaRPr lang="uk-UA" dirty="0"/>
          </a:p>
          <a:p>
            <a:pPr fontAlgn="base"/>
            <a:endParaRPr lang="uk-UA" dirty="0"/>
          </a:p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50286"/>
              </p:ext>
            </p:extLst>
          </p:nvPr>
        </p:nvGraphicFramePr>
        <p:xfrm>
          <a:off x="410818" y="1825625"/>
          <a:ext cx="10575234" cy="3341760"/>
        </p:xfrm>
        <a:graphic>
          <a:graphicData uri="http://schemas.openxmlformats.org/drawingml/2006/table">
            <a:tbl>
              <a:tblPr/>
              <a:tblGrid>
                <a:gridCol w="3112369"/>
                <a:gridCol w="5056706"/>
                <a:gridCol w="100280"/>
                <a:gridCol w="2305879"/>
              </a:tblGrid>
              <a:tr h="1954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Звіт зі стратегічної екологічної оцінки проекту регіональної Програми поводження з промисловими відходами в Донецькій області на 2018-2020 роки</a:t>
                      </a:r>
                      <a:endParaRPr lang="uk-UA" sz="1800" noProof="0" dirty="0" smtClean="0">
                        <a:effectLst/>
                        <a:latin typeface="+mj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sng" strike="noStrike" dirty="0" smtClean="0">
                          <a:solidFill>
                            <a:srgbClr val="1155CC"/>
                          </a:solidFill>
                          <a:effectLst/>
                          <a:latin typeface="+mj-lt"/>
                          <a:hlinkClick r:id="rId4"/>
                        </a:rPr>
                        <a:t>http</a:t>
                      </a:r>
                      <a:r>
                        <a:rPr lang="ru-RU" sz="1800" b="0" i="0" u="sng" strike="noStrike" dirty="0">
                          <a:solidFill>
                            <a:srgbClr val="1155CC"/>
                          </a:solidFill>
                          <a:effectLst/>
                          <a:latin typeface="+mj-lt"/>
                          <a:hlinkClick r:id="rId4"/>
                        </a:rPr>
                        <a:t>://ecology.donoda.gov.ua/wp-content/uploads/2018/11/%D0%97%D0%92I%D0%A2_%D0%B2i%D0%B4%D1%85%D0%BE%D0%B4%D0%B8.pdf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</a:txBody>
                  <a:tcPr marL="37440" marR="37440" marT="24960" marB="2496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Найбільш </a:t>
                      </a:r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вразливими компонентами довкілля, які зазнають негативного впливу промислових відходів є атмосферне повітря в яке надходять неорганізовані викиди від місць видалення відходів, поверхневі та ґрунтові води, ґрунти, забруднення яких виникає у разі просочення шкідливих компонентів промислових відходів, а також здоров’я населення.</a:t>
                      </a:r>
                      <a:endParaRPr lang="uk-UA" sz="1800" dirty="0">
                        <a:effectLst/>
                        <a:latin typeface="+mj-lt"/>
                      </a:endParaRPr>
                    </a:p>
                  </a:txBody>
                  <a:tcPr marL="37440" marR="37440" marT="24960" marB="2496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</a:endParaRPr>
                    </a:p>
                  </a:txBody>
                  <a:tcPr marL="37440" marR="37440" marT="24960" marB="2496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</a:endParaRPr>
                    </a:p>
                  </a:txBody>
                  <a:tcPr marL="37440" marR="37440" marT="24960" marB="2496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75063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051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7DD242-5489-EE4B-9A41-3A8E8ECE5CE5}"/>
              </a:ext>
            </a:extLst>
          </p:cNvPr>
          <p:cNvSpPr/>
          <p:nvPr/>
        </p:nvSpPr>
        <p:spPr>
          <a:xfrm>
            <a:off x="129695" y="1803940"/>
            <a:ext cx="11613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uk-UA" dirty="0"/>
          </a:p>
          <a:p>
            <a:pPr fontAlgn="base"/>
            <a:endParaRPr lang="uk-UA" dirty="0"/>
          </a:p>
          <a:p>
            <a:pPr fontAlgn="base"/>
            <a:endParaRPr lang="uk-UA" dirty="0"/>
          </a:p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895" y="1713487"/>
            <a:ext cx="108535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ОВД та СЕО  створюють всі основи для оцінки та врахування всіх необхідних заходів для виконання Україною умов Паризької угоди, про те ці процедури не будуть діяти, якщо:</a:t>
            </a:r>
          </a:p>
          <a:p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 smtClean="0"/>
              <a:t>Не розробити методики та рекомендації для оцінки зміни клімату плановану діяльність чи реалізацію документів державного планування.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 smtClean="0"/>
              <a:t>Не створити портал добрих практик таких оцінок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 smtClean="0"/>
              <a:t>Не напрацювання наукові дані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 smtClean="0"/>
              <a:t>Не поєднувати науку і практику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 smtClean="0"/>
              <a:t>Не використовувати досвід ЄС та інших країн</a:t>
            </a:r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53059" y="618186"/>
            <a:ext cx="705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ВИСНОВОК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78962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1201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3662" y="5315772"/>
            <a:ext cx="12192000" cy="159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772" y="429938"/>
            <a:ext cx="9414456" cy="52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370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7DD242-5489-EE4B-9A41-3A8E8ECE5CE5}"/>
              </a:ext>
            </a:extLst>
          </p:cNvPr>
          <p:cNvSpPr/>
          <p:nvPr/>
        </p:nvSpPr>
        <p:spPr>
          <a:xfrm>
            <a:off x="129695" y="1803940"/>
            <a:ext cx="11613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uk-UA" dirty="0"/>
          </a:p>
          <a:p>
            <a:pPr fontAlgn="base"/>
            <a:endParaRPr lang="uk-UA" dirty="0"/>
          </a:p>
          <a:p>
            <a:pPr fontAlgn="base"/>
            <a:endParaRPr lang="uk-UA" dirty="0"/>
          </a:p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628FAB-9C72-BE4A-AEA9-BEE0A969C368}"/>
              </a:ext>
            </a:extLst>
          </p:cNvPr>
          <p:cNvSpPr txBox="1"/>
          <p:nvPr/>
        </p:nvSpPr>
        <p:spPr>
          <a:xfrm>
            <a:off x="10929938" y="-2428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42B7F8-632C-D94D-B4E7-6AF8A753B749}"/>
              </a:ext>
            </a:extLst>
          </p:cNvPr>
          <p:cNvSpPr txBox="1"/>
          <p:nvPr/>
        </p:nvSpPr>
        <p:spPr>
          <a:xfrm>
            <a:off x="578822" y="2376708"/>
            <a:ext cx="2979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ДЯКУЮ ЗА УВАГУ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+380979812343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s.shutiak@epl.org.ua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Софія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Шутяк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іжнародна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благодійна організація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«Екологія-Право-Людина»</a:t>
            </a:r>
          </a:p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. Львів, м. Київ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epl.org.ua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824" y="755374"/>
            <a:ext cx="7676321" cy="43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95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кутник 1"/>
          <p:cNvSpPr/>
          <p:nvPr/>
        </p:nvSpPr>
        <p:spPr>
          <a:xfrm>
            <a:off x="579549" y="1803940"/>
            <a:ext cx="11410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Невідкладність розв’язання проблеми у сфері зміни клімату зумовлена:</a:t>
            </a:r>
          </a:p>
          <a:p>
            <a:endParaRPr lang="uk-UA" dirty="0"/>
          </a:p>
          <a:p>
            <a:r>
              <a:rPr lang="uk-UA" dirty="0"/>
              <a:t>необхідністю удосконалення законодавчої бази у цій сфері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недостатньо чітким розподілом функцій, низьким рівнем координації дій та інституційної спроможності органів державної влади щодо планування і проведення дій у зазначеній сфері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неузгодженістю політики у сфері зміни клімату із законодавчими та іншими нормативно-правовими актами в інших соціально-економічних сферах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відсутністю системного підходу до створення наукового підґрунтя діяльності у сфері зміни клімату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недостатньою обізнаністю громадянського суспільства та органів державної влади з усіма аспектами проблеми зміни клімату та низьковуглецевого розвитку держави.</a:t>
            </a:r>
            <a:endParaRPr lang="en-US" dirty="0"/>
          </a:p>
        </p:txBody>
      </p:sp>
      <p:sp>
        <p:nvSpPr>
          <p:cNvPr id="3" name="Прямокутник 2"/>
          <p:cNvSpPr/>
          <p:nvPr/>
        </p:nvSpPr>
        <p:spPr>
          <a:xfrm>
            <a:off x="4825285" y="2680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КОНЦЕПЦІЯ </a:t>
            </a:r>
          </a:p>
          <a:p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</a:p>
          <a:p>
            <a:r>
              <a:rPr lang="ru-RU" dirty="0" err="1"/>
              <a:t>клімату</a:t>
            </a:r>
            <a:r>
              <a:rPr lang="ru-RU" dirty="0"/>
              <a:t> на </a:t>
            </a:r>
            <a:r>
              <a:rPr lang="ru-RU" dirty="0" err="1"/>
              <a:t>період</a:t>
            </a:r>
            <a:r>
              <a:rPr lang="ru-RU" dirty="0"/>
              <a:t> до 2030 року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498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AutoShape 4" descr="езультат пошуку зображень за запитом &quot;Millennium Development Goals&quot;"/>
          <p:cNvSpPr>
            <a:spLocks noChangeAspect="1" noChangeArrowheads="1"/>
          </p:cNvSpPr>
          <p:nvPr/>
        </p:nvSpPr>
        <p:spPr bwMode="auto">
          <a:xfrm>
            <a:off x="0" y="-1"/>
            <a:ext cx="4267200" cy="18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Прямокутник 1"/>
          <p:cNvSpPr/>
          <p:nvPr/>
        </p:nvSpPr>
        <p:spPr>
          <a:xfrm>
            <a:off x="244699" y="2279561"/>
            <a:ext cx="11333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План </a:t>
            </a:r>
            <a:r>
              <a:rPr lang="ru-RU" sz="2400" dirty="0" err="1" smtClean="0"/>
              <a:t>заходів</a:t>
            </a:r>
            <a:r>
              <a:rPr lang="ru-RU" sz="2400" dirty="0" smtClean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Концепції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клімату</a:t>
            </a:r>
            <a:r>
              <a:rPr lang="ru-RU" sz="2400" dirty="0"/>
              <a:t> на </a:t>
            </a:r>
            <a:r>
              <a:rPr lang="ru-RU" sz="2400" dirty="0" err="1"/>
              <a:t>період</a:t>
            </a:r>
            <a:r>
              <a:rPr lang="ru-RU" sz="2400" dirty="0"/>
              <a:t> до 2030 </a:t>
            </a:r>
            <a:r>
              <a:rPr lang="ru-RU" sz="2400" dirty="0" smtClean="0"/>
              <a:t>року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en-US" sz="2400" dirty="0">
                <a:hlinkClick r:id="rId4"/>
              </a:rPr>
              <a:t>https://zakon.rada.gov.ua/laws/show/878-2017-%D1%80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67647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кутник 2"/>
          <p:cNvSpPr/>
          <p:nvPr/>
        </p:nvSpPr>
        <p:spPr>
          <a:xfrm>
            <a:off x="510697" y="2056104"/>
            <a:ext cx="11093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Стратегiя</a:t>
            </a:r>
            <a:r>
              <a:rPr lang="ru-RU" sz="2400" dirty="0" smtClean="0"/>
              <a:t> </a:t>
            </a:r>
            <a:r>
              <a:rPr lang="ru-RU" sz="2400" dirty="0" err="1" smtClean="0"/>
              <a:t>низьковуглецевого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uk-UA" sz="2400" dirty="0" err="1" smtClean="0"/>
              <a:t>У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smtClean="0"/>
              <a:t>до 2050 року</a:t>
            </a:r>
          </a:p>
          <a:p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www.kmu.gov.ua/ua/news/ostap-semerak-uryad-ukrayini-pidtrimav-strategiyu-nizkovuglecevogo-rozvitku-ukrayini-do-2050-roku</a:t>
            </a:r>
            <a:endParaRPr lang="uk-UA" sz="2400" dirty="0" smtClean="0"/>
          </a:p>
          <a:p>
            <a:endParaRPr lang="uk-UA" sz="2400" dirty="0"/>
          </a:p>
          <a:p>
            <a:r>
              <a:rPr lang="en-US" sz="2400" dirty="0">
                <a:hlinkClick r:id="rId5"/>
              </a:rPr>
              <a:t>https://menr.gov.ua/files/docs/Proekt/LEDS_ua_last.pdf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553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2662175"/>
              </p:ext>
            </p:extLst>
          </p:nvPr>
        </p:nvGraphicFramePr>
        <p:xfrm>
          <a:off x="0" y="1961209"/>
          <a:ext cx="12028868" cy="329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5197310" y="547826"/>
            <a:ext cx="5080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Завдання</a:t>
            </a:r>
            <a:r>
              <a:rPr lang="ru-RU" sz="2400" dirty="0" smtClean="0"/>
              <a:t> Стратег</a:t>
            </a:r>
            <a:r>
              <a:rPr lang="uk-UA" sz="2400" dirty="0" smtClean="0"/>
              <a:t>ї</a:t>
            </a:r>
            <a:r>
              <a:rPr lang="ru-RU" sz="2400" dirty="0" smtClean="0"/>
              <a:t> </a:t>
            </a:r>
            <a:r>
              <a:rPr lang="ru-RU" sz="2400" dirty="0" err="1" smtClean="0"/>
              <a:t>низьковуглецевого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/>
              <a:t>до 2050 року</a:t>
            </a:r>
          </a:p>
        </p:txBody>
      </p:sp>
    </p:spTree>
    <p:extLst>
      <p:ext uri="{BB962C8B-B14F-4D97-AF65-F5344CB8AC3E}">
        <p14:creationId xmlns:p14="http://schemas.microsoft.com/office/powerpoint/2010/main" val="12854450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кутник 4"/>
          <p:cNvSpPr/>
          <p:nvPr/>
        </p:nvSpPr>
        <p:spPr>
          <a:xfrm>
            <a:off x="285482" y="1895788"/>
            <a:ext cx="5793345" cy="433965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r>
              <a:rPr lang="uk-UA" dirty="0" smtClean="0"/>
              <a:t>безпечності життєдіяльності людей та їхнього здоров’я, </a:t>
            </a:r>
            <a:endParaRPr lang="en-US" dirty="0"/>
          </a:p>
          <a:p>
            <a:pPr lvl="0" rtl="0">
              <a:buChar char="•"/>
            </a:pPr>
            <a:r>
              <a:rPr lang="uk-UA" dirty="0" smtClean="0"/>
              <a:t>флори, </a:t>
            </a:r>
            <a:endParaRPr lang="en-US" dirty="0"/>
          </a:p>
          <a:p>
            <a:pPr lvl="0" rtl="0">
              <a:buChar char="•"/>
            </a:pPr>
            <a:r>
              <a:rPr lang="uk-UA" dirty="0" smtClean="0"/>
              <a:t>фауни, </a:t>
            </a:r>
            <a:endParaRPr lang="en-US" dirty="0"/>
          </a:p>
          <a:p>
            <a:pPr lvl="0" rtl="0">
              <a:buChar char="•"/>
            </a:pPr>
            <a:r>
              <a:rPr lang="uk-UA" dirty="0" err="1" smtClean="0"/>
              <a:t>біорізноманіття</a:t>
            </a:r>
            <a:r>
              <a:rPr lang="uk-UA" dirty="0" smtClean="0"/>
              <a:t>, </a:t>
            </a:r>
            <a:endParaRPr lang="en-US" dirty="0"/>
          </a:p>
          <a:p>
            <a:pPr lvl="0" rtl="0">
              <a:buChar char="•"/>
            </a:pPr>
            <a:r>
              <a:rPr lang="uk-UA" dirty="0" smtClean="0"/>
              <a:t>ґрунту, </a:t>
            </a:r>
            <a:endParaRPr lang="en-US" dirty="0"/>
          </a:p>
          <a:p>
            <a:pPr lvl="0" rtl="0">
              <a:buChar char="•"/>
            </a:pPr>
            <a:r>
              <a:rPr lang="uk-UA" dirty="0" smtClean="0"/>
              <a:t>повітря, </a:t>
            </a:r>
            <a:endParaRPr lang="en-US" dirty="0"/>
          </a:p>
          <a:p>
            <a:pPr lvl="0" rtl="0">
              <a:buChar char="•"/>
            </a:pPr>
            <a:r>
              <a:rPr lang="uk-UA" dirty="0" smtClean="0"/>
              <a:t>води, </a:t>
            </a:r>
            <a:endParaRPr lang="en-US" dirty="0"/>
          </a:p>
          <a:p>
            <a:pPr lvl="0" rtl="0">
              <a:buChar char="•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клімату,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0" rtl="0">
              <a:buChar char="•"/>
            </a:pPr>
            <a:r>
              <a:rPr lang="uk-UA" dirty="0" smtClean="0"/>
              <a:t>ландшафту, </a:t>
            </a:r>
            <a:endParaRPr lang="en-US" dirty="0"/>
          </a:p>
          <a:p>
            <a:pPr lvl="0" rtl="0">
              <a:buChar char="•"/>
            </a:pPr>
            <a:r>
              <a:rPr lang="uk-UA" dirty="0" smtClean="0"/>
              <a:t>природних територій та об’єктів,</a:t>
            </a:r>
            <a:endParaRPr lang="en-US" dirty="0"/>
          </a:p>
          <a:p>
            <a:pPr lvl="0" rtl="0">
              <a:buChar char="•"/>
            </a:pPr>
            <a:r>
              <a:rPr lang="uk-UA" dirty="0" smtClean="0"/>
              <a:t>історичних пам’яток та інших матеріальних об’єктів чи для сукупності цих факторів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4423" y="695459"/>
            <a:ext cx="676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довкілля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uk-UA" dirty="0"/>
              <a:t>будь-які наслідки планованої діяльності для довкілля, в тому числі наслідки </a:t>
            </a:r>
            <a:r>
              <a:rPr lang="uk-UA" dirty="0" smtClean="0"/>
              <a:t>для: </a:t>
            </a:r>
            <a:endParaRPr lang="en-US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44743" y="2537797"/>
            <a:ext cx="2653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посилення адаптаційної спроможності, зміцнення опірності та зниження вразливості до зміни клімату, щоб зробити внесок до сталого розвитку</a:t>
            </a:r>
            <a:endParaRPr lang="en-US" dirty="0"/>
          </a:p>
        </p:txBody>
      </p:sp>
      <p:sp>
        <p:nvSpPr>
          <p:cNvPr id="8" name="Права фігурна дужка 7"/>
          <p:cNvSpPr/>
          <p:nvPr/>
        </p:nvSpPr>
        <p:spPr>
          <a:xfrm>
            <a:off x="5849155" y="1895788"/>
            <a:ext cx="834980" cy="37194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41969209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Вода…"/>
          <p:cNvSpPr txBox="1"/>
          <p:nvPr/>
        </p:nvSpPr>
        <p:spPr>
          <a:xfrm>
            <a:off x="229363" y="2308636"/>
            <a:ext cx="92394" cy="56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lnSpc>
                <a:spcPts val="4200"/>
              </a:lnSpc>
              <a:defRPr sz="2400" b="1">
                <a:solidFill>
                  <a:srgbClr val="009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" name="Прямокутник 2"/>
          <p:cNvSpPr/>
          <p:nvPr/>
        </p:nvSpPr>
        <p:spPr>
          <a:xfrm>
            <a:off x="321757" y="1757919"/>
            <a:ext cx="11269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</a:rPr>
              <a:t>О</a:t>
            </a:r>
            <a:r>
              <a:rPr lang="uk-UA" dirty="0" smtClean="0">
                <a:solidFill>
                  <a:srgbClr val="000000"/>
                </a:solidFill>
              </a:rPr>
              <a:t>пис </a:t>
            </a:r>
            <a:r>
              <a:rPr lang="uk-UA" dirty="0">
                <a:solidFill>
                  <a:srgbClr val="000000"/>
                </a:solidFill>
              </a:rPr>
              <a:t>факторів довкілля, які ймовірно зазнають впливу з боку планованої діяльності та її альтернативних варіантів, у тому </a:t>
            </a:r>
            <a:r>
              <a:rPr lang="uk-UA" dirty="0" smtClean="0">
                <a:solidFill>
                  <a:srgbClr val="000000"/>
                </a:solidFill>
              </a:rPr>
              <a:t>числі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24270" y="592428"/>
            <a:ext cx="691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Звіт з ОВД включає розділи, зокрема,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2124" y="2648115"/>
            <a:ext cx="52030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</a:rPr>
              <a:t>здоров’я населення, </a:t>
            </a:r>
          </a:p>
          <a:p>
            <a:pPr algn="just"/>
            <a:r>
              <a:rPr lang="uk-UA" dirty="0">
                <a:solidFill>
                  <a:srgbClr val="000000"/>
                </a:solidFill>
              </a:rPr>
              <a:t>стан фауни,</a:t>
            </a:r>
          </a:p>
          <a:p>
            <a:pPr algn="just"/>
            <a:r>
              <a:rPr lang="uk-UA" dirty="0">
                <a:solidFill>
                  <a:srgbClr val="000000"/>
                </a:solidFill>
              </a:rPr>
              <a:t> флори, </a:t>
            </a:r>
          </a:p>
          <a:p>
            <a:pPr algn="just"/>
            <a:r>
              <a:rPr lang="uk-UA" dirty="0" err="1">
                <a:solidFill>
                  <a:srgbClr val="000000"/>
                </a:solidFill>
              </a:rPr>
              <a:t>біорізноманіття</a:t>
            </a:r>
            <a:r>
              <a:rPr lang="uk-UA" dirty="0">
                <a:solidFill>
                  <a:srgbClr val="000000"/>
                </a:solidFill>
              </a:rPr>
              <a:t>,</a:t>
            </a:r>
          </a:p>
          <a:p>
            <a:pPr algn="just"/>
            <a:r>
              <a:rPr lang="uk-UA" dirty="0">
                <a:solidFill>
                  <a:srgbClr val="000000"/>
                </a:solidFill>
              </a:rPr>
              <a:t> землі (у тому числі вилучення земельних ділянок), </a:t>
            </a:r>
          </a:p>
          <a:p>
            <a:pPr algn="just"/>
            <a:r>
              <a:rPr lang="uk-UA" dirty="0">
                <a:solidFill>
                  <a:srgbClr val="000000"/>
                </a:solidFill>
              </a:rPr>
              <a:t>ґрунтів, </a:t>
            </a:r>
          </a:p>
          <a:p>
            <a:pPr algn="just"/>
            <a:r>
              <a:rPr lang="uk-UA" dirty="0">
                <a:solidFill>
                  <a:srgbClr val="000000"/>
                </a:solidFill>
              </a:rPr>
              <a:t>води, </a:t>
            </a:r>
          </a:p>
          <a:p>
            <a:pPr algn="just"/>
            <a:r>
              <a:rPr lang="uk-UA" dirty="0">
                <a:solidFill>
                  <a:srgbClr val="000000"/>
                </a:solidFill>
              </a:rPr>
              <a:t>повітря,</a:t>
            </a:r>
          </a:p>
          <a:p>
            <a:pPr algn="just"/>
            <a:r>
              <a:rPr lang="uk-UA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5493" y="2681249"/>
            <a:ext cx="598755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кліматичні фактори (у тому числі зміна клімату та викиди парникових газів), </a:t>
            </a:r>
            <a:endParaRPr lang="uk-UA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rgbClr val="000000"/>
                </a:solidFill>
              </a:rPr>
              <a:t>матеріальні </a:t>
            </a:r>
            <a:r>
              <a:rPr lang="uk-UA" dirty="0">
                <a:solidFill>
                  <a:srgbClr val="000000"/>
                </a:solidFill>
              </a:rPr>
              <a:t>об’єкти, </a:t>
            </a:r>
            <a:endParaRPr lang="uk-UA" dirty="0" smtClean="0">
              <a:solidFill>
                <a:srgbClr val="000000"/>
              </a:solidFill>
            </a:endParaRPr>
          </a:p>
          <a:p>
            <a:r>
              <a:rPr lang="uk-UA" dirty="0" smtClean="0">
                <a:solidFill>
                  <a:srgbClr val="000000"/>
                </a:solidFill>
              </a:rPr>
              <a:t>включаючи </a:t>
            </a:r>
            <a:r>
              <a:rPr lang="uk-UA" dirty="0">
                <a:solidFill>
                  <a:srgbClr val="000000"/>
                </a:solidFill>
              </a:rPr>
              <a:t>архітектурну, </a:t>
            </a:r>
            <a:endParaRPr lang="uk-UA" dirty="0" smtClean="0">
              <a:solidFill>
                <a:srgbClr val="000000"/>
              </a:solidFill>
            </a:endParaRPr>
          </a:p>
          <a:p>
            <a:r>
              <a:rPr lang="uk-UA" dirty="0" smtClean="0">
                <a:solidFill>
                  <a:srgbClr val="000000"/>
                </a:solidFill>
              </a:rPr>
              <a:t>археологічну </a:t>
            </a:r>
            <a:r>
              <a:rPr lang="uk-UA" dirty="0">
                <a:solidFill>
                  <a:srgbClr val="000000"/>
                </a:solidFill>
              </a:rPr>
              <a:t>та культурну спадщину, </a:t>
            </a:r>
            <a:endParaRPr lang="uk-UA" dirty="0" smtClean="0">
              <a:solidFill>
                <a:srgbClr val="000000"/>
              </a:solidFill>
            </a:endParaRPr>
          </a:p>
          <a:p>
            <a:r>
              <a:rPr lang="uk-UA" dirty="0" smtClean="0">
                <a:solidFill>
                  <a:srgbClr val="000000"/>
                </a:solidFill>
              </a:rPr>
              <a:t>ландшафт</a:t>
            </a:r>
            <a:r>
              <a:rPr lang="uk-UA" dirty="0">
                <a:solidFill>
                  <a:srgbClr val="000000"/>
                </a:solidFill>
              </a:rPr>
              <a:t>, </a:t>
            </a:r>
            <a:endParaRPr lang="uk-UA" dirty="0" smtClean="0">
              <a:solidFill>
                <a:srgbClr val="000000"/>
              </a:solidFill>
            </a:endParaRPr>
          </a:p>
          <a:p>
            <a:r>
              <a:rPr lang="uk-UA" dirty="0" smtClean="0">
                <a:solidFill>
                  <a:srgbClr val="000000"/>
                </a:solidFill>
              </a:rPr>
              <a:t>соціально-економічні </a:t>
            </a:r>
            <a:r>
              <a:rPr lang="uk-UA" dirty="0">
                <a:solidFill>
                  <a:srgbClr val="000000"/>
                </a:solidFill>
              </a:rPr>
              <a:t>умови та взаємозв’язки між цими факторами;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542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1813"/>
            <a:ext cx="2643985" cy="135871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89F786-2364-2342-A02D-94DF7E37908E}"/>
              </a:ext>
            </a:extLst>
          </p:cNvPr>
          <p:cNvSpPr/>
          <p:nvPr/>
        </p:nvSpPr>
        <p:spPr>
          <a:xfrm>
            <a:off x="550096" y="1775799"/>
            <a:ext cx="37256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А також, вплив </a:t>
            </a:r>
            <a:r>
              <a:rPr lang="uk-UA" sz="2000" dirty="0"/>
              <a:t>планованої діяльності на клімат, у тому числі </a:t>
            </a:r>
            <a:endParaRPr lang="uk-UA" sz="2000" dirty="0" smtClean="0"/>
          </a:p>
          <a:p>
            <a:endParaRPr lang="uk-UA" sz="2000" dirty="0"/>
          </a:p>
          <a:p>
            <a:r>
              <a:rPr lang="uk-UA" sz="2000" dirty="0" smtClean="0"/>
              <a:t>характер </a:t>
            </a:r>
            <a:r>
              <a:rPr lang="uk-UA" sz="2000" dirty="0"/>
              <a:t>і масштаби викидів парникових газів, </a:t>
            </a:r>
            <a:endParaRPr lang="uk-UA" sz="2000" dirty="0" smtClean="0"/>
          </a:p>
          <a:p>
            <a:endParaRPr lang="uk-UA" sz="2000" dirty="0"/>
          </a:p>
          <a:p>
            <a:r>
              <a:rPr lang="uk-UA" sz="2000" dirty="0" smtClean="0"/>
              <a:t>та </a:t>
            </a:r>
            <a:r>
              <a:rPr lang="uk-UA" sz="2000" dirty="0"/>
              <a:t>чутливістю діяльності до зміни </a:t>
            </a:r>
            <a:r>
              <a:rPr lang="uk-UA" sz="2000" dirty="0" smtClean="0"/>
              <a:t>клімату.</a:t>
            </a:r>
            <a:endParaRPr lang="uk-U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75786" y="643944"/>
            <a:ext cx="77788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Індикатори</a:t>
            </a:r>
            <a:r>
              <a:rPr lang="uk-UA" dirty="0"/>
              <a:t>, що підсумовуються в індекс змін </a:t>
            </a:r>
            <a:endParaRPr lang="uk-UA" dirty="0" smtClean="0"/>
          </a:p>
          <a:p>
            <a:r>
              <a:rPr lang="en-US" dirty="0" smtClean="0"/>
              <a:t>ICY </a:t>
            </a:r>
            <a:r>
              <a:rPr lang="uk-UA" dirty="0"/>
              <a:t>Кількість аномально холодних років стосовно базового </a:t>
            </a:r>
            <a:r>
              <a:rPr lang="uk-UA" dirty="0" smtClean="0"/>
              <a:t>періоду</a:t>
            </a:r>
          </a:p>
          <a:p>
            <a:r>
              <a:rPr lang="en-US" dirty="0" smtClean="0"/>
              <a:t>IHY </a:t>
            </a:r>
            <a:r>
              <a:rPr lang="uk-UA" dirty="0"/>
              <a:t>Кількість аномально жарких років стосовно базового періоду </a:t>
            </a:r>
            <a:endParaRPr lang="uk-UA" dirty="0" smtClean="0"/>
          </a:p>
          <a:p>
            <a:r>
              <a:rPr lang="en-US" dirty="0" smtClean="0"/>
              <a:t>ICW </a:t>
            </a:r>
            <a:r>
              <a:rPr lang="uk-UA" dirty="0"/>
              <a:t>Кількість аномально холодних зим стосовно базового </a:t>
            </a:r>
            <a:r>
              <a:rPr lang="uk-UA" dirty="0" smtClean="0"/>
              <a:t>періоду</a:t>
            </a:r>
          </a:p>
          <a:p>
            <a:r>
              <a:rPr lang="uk-UA" dirty="0" smtClean="0"/>
              <a:t> </a:t>
            </a:r>
            <a:r>
              <a:rPr lang="en-US" dirty="0"/>
              <a:t>IHW </a:t>
            </a:r>
            <a:r>
              <a:rPr lang="uk-UA" dirty="0"/>
              <a:t>Кількість аномально жарких зим стосовно базового </a:t>
            </a:r>
            <a:r>
              <a:rPr lang="uk-UA" dirty="0" smtClean="0"/>
              <a:t>періоду</a:t>
            </a:r>
          </a:p>
          <a:p>
            <a:r>
              <a:rPr lang="uk-UA" dirty="0" smtClean="0"/>
              <a:t> </a:t>
            </a:r>
            <a:r>
              <a:rPr lang="en-US" dirty="0"/>
              <a:t>ICS </a:t>
            </a:r>
            <a:r>
              <a:rPr lang="uk-UA" dirty="0"/>
              <a:t>Кількість аномально холодних літ стосовно базового періоду </a:t>
            </a:r>
            <a:endParaRPr lang="uk-UA" dirty="0" smtClean="0"/>
          </a:p>
          <a:p>
            <a:r>
              <a:rPr lang="en-US" dirty="0" smtClean="0"/>
              <a:t>HIS </a:t>
            </a:r>
            <a:r>
              <a:rPr lang="uk-UA" dirty="0"/>
              <a:t>Кількість аномально жарких літ стосовно базового періоду </a:t>
            </a:r>
            <a:endParaRPr lang="uk-UA" dirty="0" smtClean="0"/>
          </a:p>
          <a:p>
            <a:r>
              <a:rPr lang="en-US" dirty="0" smtClean="0"/>
              <a:t>IDY </a:t>
            </a:r>
            <a:r>
              <a:rPr lang="uk-UA" dirty="0"/>
              <a:t>Кількість аномально сухих років стосовно базового періоду </a:t>
            </a:r>
            <a:endParaRPr lang="uk-UA" dirty="0" smtClean="0"/>
          </a:p>
          <a:p>
            <a:r>
              <a:rPr lang="en-US" dirty="0" smtClean="0"/>
              <a:t>IWY </a:t>
            </a:r>
            <a:r>
              <a:rPr lang="uk-UA" dirty="0"/>
              <a:t>Кількість аномально вологих років стосовно базового періоду </a:t>
            </a:r>
            <a:endParaRPr lang="uk-UA" dirty="0" smtClean="0"/>
          </a:p>
          <a:p>
            <a:r>
              <a:rPr lang="en-US" dirty="0" smtClean="0"/>
              <a:t>IDW </a:t>
            </a:r>
            <a:r>
              <a:rPr lang="uk-UA" dirty="0"/>
              <a:t>Кількість аномально сухих зим стосовно базового періоду </a:t>
            </a:r>
            <a:endParaRPr lang="uk-UA" dirty="0" smtClean="0"/>
          </a:p>
          <a:p>
            <a:r>
              <a:rPr lang="en-US" dirty="0" smtClean="0"/>
              <a:t>WW </a:t>
            </a:r>
            <a:r>
              <a:rPr lang="uk-UA" dirty="0"/>
              <a:t>Кількість аномально вологих зим стосовно базового періоду </a:t>
            </a:r>
            <a:endParaRPr lang="uk-UA" dirty="0" smtClean="0"/>
          </a:p>
          <a:p>
            <a:r>
              <a:rPr lang="en-US" dirty="0" smtClean="0"/>
              <a:t>IDS </a:t>
            </a:r>
            <a:r>
              <a:rPr lang="uk-UA" dirty="0" smtClean="0"/>
              <a:t>Кількість </a:t>
            </a:r>
            <a:r>
              <a:rPr lang="uk-UA" dirty="0"/>
              <a:t>аномально сухих літ стосовно базового періоду </a:t>
            </a:r>
            <a:endParaRPr lang="uk-UA" dirty="0" smtClean="0"/>
          </a:p>
          <a:p>
            <a:r>
              <a:rPr lang="en-US" dirty="0" smtClean="0"/>
              <a:t>IWS </a:t>
            </a:r>
            <a:r>
              <a:rPr lang="uk-UA" dirty="0"/>
              <a:t>Кількість аномально вологих літ стосовно базового </a:t>
            </a:r>
            <a:r>
              <a:rPr lang="uk-UA" dirty="0" smtClean="0"/>
              <a:t>періоду</a:t>
            </a:r>
          </a:p>
          <a:p>
            <a:endParaRPr lang="uk-UA" dirty="0"/>
          </a:p>
          <a:p>
            <a:r>
              <a:rPr lang="en-US" dirty="0">
                <a:hlinkClick r:id="rId4"/>
              </a:rPr>
              <a:t>http://foodstuff.osenu.org.ua/wp-content/uploads/2014/04/04-/Stepanenko_book.pdf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361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95" y="41813"/>
            <a:ext cx="3429002" cy="176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6BC7A4-7F7F-FE43-A150-BAC0968C45F8}"/>
              </a:ext>
            </a:extLst>
          </p:cNvPr>
          <p:cNvSpPr txBox="1"/>
          <p:nvPr/>
        </p:nvSpPr>
        <p:spPr>
          <a:xfrm>
            <a:off x="4361793" y="620110"/>
            <a:ext cx="713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90C965-6E3D-8846-BEDA-9F249FAA3233}"/>
              </a:ext>
            </a:extLst>
          </p:cNvPr>
          <p:cNvSpPr txBox="1"/>
          <p:nvPr/>
        </p:nvSpPr>
        <p:spPr>
          <a:xfrm>
            <a:off x="4845269" y="842693"/>
            <a:ext cx="6612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Приклади (не) врахування зміни клімат у звітах з ОВД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25988"/>
              </p:ext>
            </p:extLst>
          </p:nvPr>
        </p:nvGraphicFramePr>
        <p:xfrm>
          <a:off x="321973" y="2343283"/>
          <a:ext cx="11500832" cy="2560320"/>
        </p:xfrm>
        <a:graphic>
          <a:graphicData uri="http://schemas.openxmlformats.org/drawingml/2006/table">
            <a:tbl>
              <a:tblPr/>
              <a:tblGrid>
                <a:gridCol w="580600"/>
                <a:gridCol w="2804178"/>
                <a:gridCol w="5089519"/>
                <a:gridCol w="2863975"/>
                <a:gridCol w="162560"/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2018228234</a:t>
                      </a:r>
                      <a:endParaRPr lang="en-US" sz="1800" dirty="0">
                        <a:effectLst/>
                      </a:endParaRPr>
                    </a:p>
                    <a:p>
                      <a:pPr fontAlgn="t"/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Державне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підприємство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Хотинське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лісове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господарство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  <a:endParaRPr lang="ru-RU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http://eia.menr.gov.ua/uploads/documents/234/reports/cdd934b2bd87d6063ad1903f81e3c06b.pdf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  <a:p>
                      <a:pPr fontAlgn="t"/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endParaRPr lang="ru-RU" sz="1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Вплив на стан здоров’я населення, повітря, кліматичні фактори, матеріальні об’єкти, включаючи архітектурну, археологічну та культурну спадщину та ландшафт відсутні.</a:t>
                      </a:r>
                      <a:endParaRPr lang="ru-RU" sz="18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sng" strike="noStrike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https://docs.google.com/document/d/1yN3zx0ncZSvLt9UuT6nK805-2OlqUBHH47Aij_craZs/edit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8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дотримано</a:t>
                      </a:r>
                      <a:endParaRPr lang="uk-UA" sz="18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65957" y="234280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82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1088</Words>
  <Application>Microsoft Office PowerPoint</Application>
  <PresentationFormat>Широкий екран</PresentationFormat>
  <Paragraphs>162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ОВД та СЕО як інструмент реалізації в Україні кліматоохоронних заходів в рамках місцевих та регіональних програм     Софія Шутяк, провідний юрисконсульт ЕПЛ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органів місцевого самоврядування у процедурі ОВД через призму участі громадськості   Софія Шутяк, провідний юрисконсульт ЕПЛ</dc:title>
  <dc:creator>Microsoft Office User</dc:creator>
  <cp:lastModifiedBy>Student</cp:lastModifiedBy>
  <cp:revision>37</cp:revision>
  <dcterms:created xsi:type="dcterms:W3CDTF">2019-06-03T03:48:27Z</dcterms:created>
  <dcterms:modified xsi:type="dcterms:W3CDTF">2019-06-06T06:05:27Z</dcterms:modified>
</cp:coreProperties>
</file>