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sldIdLst>
    <p:sldId id="256" r:id="rId2"/>
    <p:sldId id="259" r:id="rId3"/>
    <p:sldId id="260" r:id="rId4"/>
    <p:sldId id="285" r:id="rId5"/>
    <p:sldId id="261" r:id="rId6"/>
    <p:sldId id="262" r:id="rId7"/>
    <p:sldId id="263" r:id="rId8"/>
    <p:sldId id="286" r:id="rId9"/>
    <p:sldId id="264" r:id="rId10"/>
    <p:sldId id="266" r:id="rId11"/>
    <p:sldId id="269" r:id="rId12"/>
    <p:sldId id="268" r:id="rId13"/>
    <p:sldId id="270" r:id="rId14"/>
    <p:sldId id="271" r:id="rId15"/>
    <p:sldId id="273" r:id="rId16"/>
    <p:sldId id="274" r:id="rId17"/>
    <p:sldId id="275" r:id="rId18"/>
    <p:sldId id="276" r:id="rId19"/>
    <p:sldId id="278" r:id="rId20"/>
    <p:sldId id="279" r:id="rId21"/>
    <p:sldId id="280" r:id="rId22"/>
    <p:sldId id="281" r:id="rId23"/>
    <p:sldId id="283" r:id="rId24"/>
    <p:sldId id="289" r:id="rId25"/>
    <p:sldId id="290" r:id="rId26"/>
    <p:sldId id="291" r:id="rId27"/>
    <p:sldId id="284" r:id="rId2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-672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5;&#1088;&#1077;&#1089;%20&#1082;&#1086;&#1085;&#1092;&#1077;&#1088;&#1077;&#1085;&#1094;&#1110;&#1111;%202013-2015\&#1050;&#1083;&#1110;&#1084;&#1072;&#1090;%20&#1044;&#1085;&#1110;&#1087;&#1088;&#1086;&#1087;&#1077;&#1090;&#1088;&#1086;&#1074;&#1097;&#1080;&#1085;&#1080;\&#1044;&#1085;&#1077;&#1087;&#1088;_&#1084;&#1077;&#1089;_&#1090;&#1077;&#1084;&#1087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5;&#1088;&#1077;&#1089;%20&#1082;&#1086;&#1085;&#1092;&#1077;&#1088;&#1077;&#1085;&#1094;&#1110;&#1111;%202013-2015\&#1050;&#1083;&#1110;&#1084;&#1072;&#1090;%20&#1044;&#1085;&#1110;&#1087;&#1088;&#1086;&#1087;&#1077;&#1090;&#1088;&#1086;&#1074;&#1097;&#1080;&#1085;&#1080;\&#1044;&#1085;&#1077;&#1087;&#1088;_&#1084;&#1077;&#1089;_&#1090;&#1077;&#1084;&#1087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5;&#1088;&#1077;&#1089;%20&#1082;&#1086;&#1085;&#1092;&#1077;&#1088;&#1077;&#1085;&#1094;&#1110;&#1111;%202013-2016\&#1050;&#1083;&#1110;&#1084;&#1072;&#1090;%20&#1044;&#1085;&#1110;&#1087;&#1088;&#1086;&#1087;&#1077;&#1090;&#1088;&#1086;&#1074;&#1097;&#1080;&#1085;&#1080;\&#1044;&#1085;&#1077;&#1087;&#1088;_&#1084;&#1077;&#1089;_&#1090;&#1077;&#1084;&#1087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5;&#1088;&#1077;&#1089;%20&#1082;&#1086;&#1085;&#1092;&#1077;&#1088;&#1077;&#1085;&#1094;&#1110;&#1111;%202013-2016\&#1050;&#1083;&#1110;&#1084;&#1072;&#1090;%20&#1044;&#1085;&#1110;&#1087;&#1088;&#1086;&#1087;&#1077;&#1090;&#1088;&#1086;&#1074;&#1097;&#1080;&#1085;&#1080;\&#1044;&#1085;&#1077;&#1087;&#1088;_&#1084;&#1077;&#1089;_&#1090;&#1077;&#1084;&#1087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5;&#1088;&#1077;&#1089;%20&#1082;&#1086;&#1085;&#1092;&#1077;&#1088;&#1077;&#1085;&#1094;&#1110;&#1111;%202013-2016\&#1050;&#1083;&#1110;&#1084;&#1072;&#1090;%20&#1044;&#1085;&#1110;&#1087;&#1088;&#1086;&#1087;&#1077;&#1090;&#1088;&#1086;&#1074;&#1097;&#1080;&#1085;&#1080;\&#1044;&#1085;&#1077;&#1087;&#1088;_&#1084;&#1077;&#1089;_&#1090;&#1077;&#1084;&#1087;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5;&#1088;&#1077;&#1089;%20&#1082;&#1086;&#1085;&#1092;&#1077;&#1088;&#1077;&#1085;&#1094;&#1110;&#1111;%202013-2016\&#1050;&#1083;&#1110;&#1084;&#1072;&#1090;%20&#1044;&#1085;&#1110;&#1087;&#1088;&#1086;&#1087;&#1077;&#1090;&#1088;&#1086;&#1074;&#1097;&#1080;&#1085;&#1080;\&#1054;&#1089;&#1072;&#1076;&#1082;&#1080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5;&#1088;&#1077;&#1089;%20&#1082;&#1086;&#1085;&#1092;&#1077;&#1088;&#1077;&#1085;&#1094;&#1110;&#1111;%202013-2016\&#1050;&#1083;&#1110;&#1084;&#1072;&#1090;%20&#1044;&#1085;&#1110;&#1087;&#1088;&#1086;&#1087;&#1077;&#1090;&#1088;&#1086;&#1074;&#1097;&#1080;&#1085;&#1080;\&#1054;&#1089;&#1072;&#1076;&#1082;&#1080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&#1055;&#1088;&#1077;&#1089;%20&#1082;&#1086;&#1085;&#1092;&#1077;&#1088;&#1077;&#1085;&#1094;&#1110;&#1111;%202013-2016\&#1050;&#1083;&#1110;&#1084;&#1072;&#1090;%20&#1044;&#1085;&#1110;&#1087;&#1088;&#1086;&#1087;&#1077;&#1090;&#1088;&#1086;&#1074;&#1097;&#1080;&#1085;&#1080;\&#1050;&#1086;&#1087;&#1080;&#1103;%20&#1054;&#1089;&#1072;&#1076;&#1082;&#1080;%20&#1087;&#1086;%20&#1084;&#1077;&#1089;&#1103;&#1094;&#1072;&#1084;%20&#1092;&#1086;&#1085;&#1076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Рис. 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1. 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Середньорічна температура повітря, 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м. Дніпро, </a:t>
            </a:r>
          </a:p>
          <a:p>
            <a:pPr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період 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1886-1937рр.</a:t>
            </a:r>
          </a:p>
        </c:rich>
      </c:tx>
      <c:layout>
        <c:manualLayout>
          <c:xMode val="edge"/>
          <c:yMode val="edge"/>
          <c:x val="0.1936747755157488"/>
          <c:y val="0.8532531377924005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5320238654527091E-2"/>
          <c:y val="5.0420305990420404E-2"/>
          <c:w val="0.93844871074219682"/>
          <c:h val="0.71699872881423343"/>
        </c:manualLayout>
      </c:layout>
      <c:lineChart>
        <c:grouping val="standard"/>
        <c:ser>
          <c:idx val="0"/>
          <c:order val="0"/>
          <c:tx>
            <c:strRef>
              <c:f>'Днепропетровская обл '!$J$63:$J$114</c:f>
              <c:strCache>
                <c:ptCount val="52"/>
                <c:pt idx="0">
                  <c:v>8,5</c:v>
                </c:pt>
                <c:pt idx="1">
                  <c:v>9,4</c:v>
                </c:pt>
                <c:pt idx="2">
                  <c:v>7,8</c:v>
                </c:pt>
                <c:pt idx="3">
                  <c:v>8,5</c:v>
                </c:pt>
                <c:pt idx="4">
                  <c:v>9,1</c:v>
                </c:pt>
                <c:pt idx="5">
                  <c:v>8,4</c:v>
                </c:pt>
                <c:pt idx="6">
                  <c:v>9</c:v>
                </c:pt>
                <c:pt idx="7">
                  <c:v>7,2</c:v>
                </c:pt>
                <c:pt idx="8">
                  <c:v>7,4</c:v>
                </c:pt>
                <c:pt idx="9">
                  <c:v>8,6</c:v>
                </c:pt>
                <c:pt idx="10">
                  <c:v>7,5</c:v>
                </c:pt>
                <c:pt idx="11">
                  <c:v>9,2</c:v>
                </c:pt>
                <c:pt idx="12">
                  <c:v>8,3</c:v>
                </c:pt>
                <c:pt idx="13">
                  <c:v>9</c:v>
                </c:pt>
                <c:pt idx="14">
                  <c:v>9</c:v>
                </c:pt>
                <c:pt idx="15">
                  <c:v>10,1</c:v>
                </c:pt>
                <c:pt idx="16">
                  <c:v>8</c:v>
                </c:pt>
                <c:pt idx="17">
                  <c:v>10</c:v>
                </c:pt>
                <c:pt idx="18">
                  <c:v>8,7</c:v>
                </c:pt>
                <c:pt idx="19">
                  <c:v>9,4</c:v>
                </c:pt>
                <c:pt idx="20">
                  <c:v>9,8</c:v>
                </c:pt>
                <c:pt idx="21">
                  <c:v>7,8</c:v>
                </c:pt>
                <c:pt idx="22">
                  <c:v>7,7</c:v>
                </c:pt>
                <c:pt idx="23">
                  <c:v>9</c:v>
                </c:pt>
                <c:pt idx="24">
                  <c:v>9,8</c:v>
                </c:pt>
                <c:pt idx="25">
                  <c:v>7,4</c:v>
                </c:pt>
                <c:pt idx="26">
                  <c:v>7,4</c:v>
                </c:pt>
                <c:pt idx="27">
                  <c:v>9,4</c:v>
                </c:pt>
                <c:pt idx="28">
                  <c:v>8,9</c:v>
                </c:pt>
                <c:pt idx="29">
                  <c:v>9</c:v>
                </c:pt>
                <c:pt idx="30">
                  <c:v>8,7</c:v>
                </c:pt>
                <c:pt idx="31">
                  <c:v>8,1</c:v>
                </c:pt>
                <c:pt idx="32">
                  <c:v>9,4</c:v>
                </c:pt>
                <c:pt idx="33">
                  <c:v>8,4</c:v>
                </c:pt>
                <c:pt idx="34">
                  <c:v>8</c:v>
                </c:pt>
                <c:pt idx="35">
                  <c:v>9</c:v>
                </c:pt>
                <c:pt idx="36">
                  <c:v>9</c:v>
                </c:pt>
                <c:pt idx="37">
                  <c:v>9,8</c:v>
                </c:pt>
                <c:pt idx="38">
                  <c:v>8</c:v>
                </c:pt>
                <c:pt idx="39">
                  <c:v>9,5</c:v>
                </c:pt>
                <c:pt idx="40">
                  <c:v>8,5</c:v>
                </c:pt>
                <c:pt idx="41">
                  <c:v>8,6</c:v>
                </c:pt>
                <c:pt idx="42">
                  <c:v>7,6</c:v>
                </c:pt>
                <c:pt idx="43">
                  <c:v>7,4</c:v>
                </c:pt>
                <c:pt idx="44">
                  <c:v>9,5</c:v>
                </c:pt>
                <c:pt idx="45">
                  <c:v>8,2</c:v>
                </c:pt>
                <c:pt idx="46">
                  <c:v>9</c:v>
                </c:pt>
                <c:pt idx="47">
                  <c:v>6,9</c:v>
                </c:pt>
                <c:pt idx="48">
                  <c:v>9,8</c:v>
                </c:pt>
                <c:pt idx="49">
                  <c:v>9</c:v>
                </c:pt>
                <c:pt idx="50">
                  <c:v>9,7</c:v>
                </c:pt>
                <c:pt idx="51">
                  <c:v>10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Pt>
            <c:idx val="15"/>
            <c:marker>
              <c:symbol val="auto"/>
            </c:marker>
          </c:dPt>
          <c:dPt>
            <c:idx val="47"/>
            <c:marker>
              <c:symbol val="auto"/>
            </c:marker>
          </c:dPt>
          <c:dLbls>
            <c:dLbl>
              <c:idx val="7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2030075187969945E-2"/>
                  <c:y val="-3.361344537815130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7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</c:trendline>
          <c:cat>
            <c:numRef>
              <c:f>'Днепропетровская обл '!$A$63:$A$114</c:f>
              <c:numCache>
                <c:formatCode>General</c:formatCode>
                <c:ptCount val="52"/>
                <c:pt idx="0">
                  <c:v>1886</c:v>
                </c:pt>
                <c:pt idx="1">
                  <c:v>1887</c:v>
                </c:pt>
                <c:pt idx="2">
                  <c:v>1888</c:v>
                </c:pt>
                <c:pt idx="3">
                  <c:v>1889</c:v>
                </c:pt>
                <c:pt idx="4">
                  <c:v>1890</c:v>
                </c:pt>
                <c:pt idx="5">
                  <c:v>1891</c:v>
                </c:pt>
                <c:pt idx="6">
                  <c:v>1892</c:v>
                </c:pt>
                <c:pt idx="7">
                  <c:v>1893</c:v>
                </c:pt>
                <c:pt idx="8">
                  <c:v>1894</c:v>
                </c:pt>
                <c:pt idx="9">
                  <c:v>1895</c:v>
                </c:pt>
                <c:pt idx="10">
                  <c:v>1896</c:v>
                </c:pt>
                <c:pt idx="11">
                  <c:v>1897</c:v>
                </c:pt>
                <c:pt idx="12">
                  <c:v>1898</c:v>
                </c:pt>
                <c:pt idx="13">
                  <c:v>1899</c:v>
                </c:pt>
                <c:pt idx="14">
                  <c:v>1900</c:v>
                </c:pt>
                <c:pt idx="15">
                  <c:v>1901</c:v>
                </c:pt>
                <c:pt idx="16">
                  <c:v>1902</c:v>
                </c:pt>
                <c:pt idx="17">
                  <c:v>1903</c:v>
                </c:pt>
                <c:pt idx="18">
                  <c:v>1904</c:v>
                </c:pt>
                <c:pt idx="19">
                  <c:v>1905</c:v>
                </c:pt>
                <c:pt idx="20">
                  <c:v>1906</c:v>
                </c:pt>
                <c:pt idx="21">
                  <c:v>1907</c:v>
                </c:pt>
                <c:pt idx="22">
                  <c:v>1908</c:v>
                </c:pt>
                <c:pt idx="23">
                  <c:v>1909</c:v>
                </c:pt>
                <c:pt idx="24">
                  <c:v>1910</c:v>
                </c:pt>
                <c:pt idx="25">
                  <c:v>1911</c:v>
                </c:pt>
                <c:pt idx="26">
                  <c:v>1912</c:v>
                </c:pt>
                <c:pt idx="27">
                  <c:v>1913</c:v>
                </c:pt>
                <c:pt idx="28">
                  <c:v>1914</c:v>
                </c:pt>
                <c:pt idx="29">
                  <c:v>1915</c:v>
                </c:pt>
                <c:pt idx="30">
                  <c:v>1916</c:v>
                </c:pt>
                <c:pt idx="31">
                  <c:v>1917</c:v>
                </c:pt>
                <c:pt idx="32">
                  <c:v>1918</c:v>
                </c:pt>
                <c:pt idx="33">
                  <c:v>1919</c:v>
                </c:pt>
                <c:pt idx="34">
                  <c:v>1920</c:v>
                </c:pt>
                <c:pt idx="35">
                  <c:v>1921</c:v>
                </c:pt>
                <c:pt idx="36">
                  <c:v>1922</c:v>
                </c:pt>
                <c:pt idx="37">
                  <c:v>1923</c:v>
                </c:pt>
                <c:pt idx="38">
                  <c:v>1924</c:v>
                </c:pt>
                <c:pt idx="39">
                  <c:v>1925</c:v>
                </c:pt>
                <c:pt idx="40">
                  <c:v>1926</c:v>
                </c:pt>
                <c:pt idx="41">
                  <c:v>1927</c:v>
                </c:pt>
                <c:pt idx="42">
                  <c:v>1928</c:v>
                </c:pt>
                <c:pt idx="43">
                  <c:v>1929</c:v>
                </c:pt>
                <c:pt idx="44">
                  <c:v>1930</c:v>
                </c:pt>
                <c:pt idx="45">
                  <c:v>1931</c:v>
                </c:pt>
                <c:pt idx="46">
                  <c:v>1932</c:v>
                </c:pt>
                <c:pt idx="47">
                  <c:v>1933</c:v>
                </c:pt>
                <c:pt idx="48">
                  <c:v>1934</c:v>
                </c:pt>
                <c:pt idx="49">
                  <c:v>1935</c:v>
                </c:pt>
                <c:pt idx="50">
                  <c:v>1936</c:v>
                </c:pt>
                <c:pt idx="51">
                  <c:v>1937</c:v>
                </c:pt>
              </c:numCache>
            </c:numRef>
          </c:cat>
          <c:val>
            <c:numRef>
              <c:f>'Днепропетровская обл '!$J$63:$J$114</c:f>
              <c:numCache>
                <c:formatCode>General</c:formatCode>
                <c:ptCount val="52"/>
                <c:pt idx="0">
                  <c:v>8.5</c:v>
                </c:pt>
                <c:pt idx="1">
                  <c:v>9.4</c:v>
                </c:pt>
                <c:pt idx="2">
                  <c:v>7.8</c:v>
                </c:pt>
                <c:pt idx="3">
                  <c:v>8.5</c:v>
                </c:pt>
                <c:pt idx="4">
                  <c:v>9.1</c:v>
                </c:pt>
                <c:pt idx="5">
                  <c:v>8.4</c:v>
                </c:pt>
                <c:pt idx="6">
                  <c:v>9</c:v>
                </c:pt>
                <c:pt idx="7">
                  <c:v>7.2</c:v>
                </c:pt>
                <c:pt idx="8">
                  <c:v>7.4</c:v>
                </c:pt>
                <c:pt idx="9">
                  <c:v>8.6</c:v>
                </c:pt>
                <c:pt idx="10">
                  <c:v>7.5</c:v>
                </c:pt>
                <c:pt idx="11">
                  <c:v>9.2000000000000011</c:v>
                </c:pt>
                <c:pt idx="12">
                  <c:v>8.3000000000000007</c:v>
                </c:pt>
                <c:pt idx="13">
                  <c:v>9</c:v>
                </c:pt>
                <c:pt idx="14">
                  <c:v>9</c:v>
                </c:pt>
                <c:pt idx="15">
                  <c:v>10.1</c:v>
                </c:pt>
                <c:pt idx="16">
                  <c:v>8</c:v>
                </c:pt>
                <c:pt idx="17">
                  <c:v>10</c:v>
                </c:pt>
                <c:pt idx="18">
                  <c:v>8.7000000000000011</c:v>
                </c:pt>
                <c:pt idx="19">
                  <c:v>9.4</c:v>
                </c:pt>
                <c:pt idx="20">
                  <c:v>9.8000000000000007</c:v>
                </c:pt>
                <c:pt idx="21">
                  <c:v>7.8</c:v>
                </c:pt>
                <c:pt idx="22">
                  <c:v>7.7</c:v>
                </c:pt>
                <c:pt idx="23">
                  <c:v>9</c:v>
                </c:pt>
                <c:pt idx="24">
                  <c:v>9.8000000000000007</c:v>
                </c:pt>
                <c:pt idx="25">
                  <c:v>7.4</c:v>
                </c:pt>
                <c:pt idx="26">
                  <c:v>7.4</c:v>
                </c:pt>
                <c:pt idx="27">
                  <c:v>9.4</c:v>
                </c:pt>
                <c:pt idx="28">
                  <c:v>8.9</c:v>
                </c:pt>
                <c:pt idx="29">
                  <c:v>9</c:v>
                </c:pt>
                <c:pt idx="30">
                  <c:v>8.7000000000000011</c:v>
                </c:pt>
                <c:pt idx="31">
                  <c:v>8.1</c:v>
                </c:pt>
                <c:pt idx="32">
                  <c:v>9.4</c:v>
                </c:pt>
                <c:pt idx="33">
                  <c:v>8.4</c:v>
                </c:pt>
                <c:pt idx="34">
                  <c:v>8</c:v>
                </c:pt>
                <c:pt idx="35">
                  <c:v>9</c:v>
                </c:pt>
                <c:pt idx="36">
                  <c:v>9</c:v>
                </c:pt>
                <c:pt idx="37">
                  <c:v>9.8000000000000007</c:v>
                </c:pt>
                <c:pt idx="38">
                  <c:v>8</c:v>
                </c:pt>
                <c:pt idx="39">
                  <c:v>9.5</c:v>
                </c:pt>
                <c:pt idx="40">
                  <c:v>8.5</c:v>
                </c:pt>
                <c:pt idx="41">
                  <c:v>8.6</c:v>
                </c:pt>
                <c:pt idx="42">
                  <c:v>7.6</c:v>
                </c:pt>
                <c:pt idx="43">
                  <c:v>7.4</c:v>
                </c:pt>
                <c:pt idx="44">
                  <c:v>9.5</c:v>
                </c:pt>
                <c:pt idx="45">
                  <c:v>8.2000000000000011</c:v>
                </c:pt>
                <c:pt idx="46">
                  <c:v>9</c:v>
                </c:pt>
                <c:pt idx="47">
                  <c:v>6.9</c:v>
                </c:pt>
                <c:pt idx="48">
                  <c:v>9.8000000000000007</c:v>
                </c:pt>
                <c:pt idx="49">
                  <c:v>9</c:v>
                </c:pt>
                <c:pt idx="50">
                  <c:v>9.7000000000000011</c:v>
                </c:pt>
                <c:pt idx="51">
                  <c:v>10</c:v>
                </c:pt>
              </c:numCache>
            </c:numRef>
          </c:val>
        </c:ser>
        <c:ser>
          <c:idx val="1"/>
          <c:order val="1"/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val>
            <c:numRef>
              <c:f>'Днепропетровская обл '!$L$63:$L$115</c:f>
              <c:numCache>
                <c:formatCode>General</c:formatCode>
                <c:ptCount val="53"/>
                <c:pt idx="0">
                  <c:v>8.5</c:v>
                </c:pt>
                <c:pt idx="1">
                  <c:v>8.5</c:v>
                </c:pt>
                <c:pt idx="2">
                  <c:v>8.5</c:v>
                </c:pt>
                <c:pt idx="3">
                  <c:v>8.5</c:v>
                </c:pt>
                <c:pt idx="4">
                  <c:v>8.5</c:v>
                </c:pt>
                <c:pt idx="5">
                  <c:v>8.5</c:v>
                </c:pt>
                <c:pt idx="6">
                  <c:v>8.5</c:v>
                </c:pt>
                <c:pt idx="7">
                  <c:v>8.5</c:v>
                </c:pt>
                <c:pt idx="8">
                  <c:v>8.5</c:v>
                </c:pt>
                <c:pt idx="9">
                  <c:v>8.5</c:v>
                </c:pt>
                <c:pt idx="10">
                  <c:v>8.5</c:v>
                </c:pt>
                <c:pt idx="11">
                  <c:v>8.5</c:v>
                </c:pt>
                <c:pt idx="12">
                  <c:v>8.5</c:v>
                </c:pt>
                <c:pt idx="13">
                  <c:v>8.5</c:v>
                </c:pt>
                <c:pt idx="14">
                  <c:v>8.5</c:v>
                </c:pt>
                <c:pt idx="15">
                  <c:v>8.5</c:v>
                </c:pt>
                <c:pt idx="16">
                  <c:v>8.5</c:v>
                </c:pt>
                <c:pt idx="17">
                  <c:v>8.5</c:v>
                </c:pt>
                <c:pt idx="18">
                  <c:v>8.5</c:v>
                </c:pt>
                <c:pt idx="19">
                  <c:v>8.5</c:v>
                </c:pt>
                <c:pt idx="20">
                  <c:v>8.5</c:v>
                </c:pt>
                <c:pt idx="21">
                  <c:v>8.5</c:v>
                </c:pt>
                <c:pt idx="22">
                  <c:v>8.5</c:v>
                </c:pt>
                <c:pt idx="23">
                  <c:v>8.5</c:v>
                </c:pt>
                <c:pt idx="24">
                  <c:v>8.5</c:v>
                </c:pt>
                <c:pt idx="25">
                  <c:v>8.5</c:v>
                </c:pt>
                <c:pt idx="26">
                  <c:v>8.5</c:v>
                </c:pt>
                <c:pt idx="27">
                  <c:v>8.5</c:v>
                </c:pt>
                <c:pt idx="28">
                  <c:v>8.5</c:v>
                </c:pt>
                <c:pt idx="29">
                  <c:v>8.5</c:v>
                </c:pt>
                <c:pt idx="30">
                  <c:v>8.5</c:v>
                </c:pt>
                <c:pt idx="31">
                  <c:v>8.5</c:v>
                </c:pt>
                <c:pt idx="32">
                  <c:v>8.5</c:v>
                </c:pt>
                <c:pt idx="33">
                  <c:v>8.5</c:v>
                </c:pt>
                <c:pt idx="34">
                  <c:v>8.5</c:v>
                </c:pt>
                <c:pt idx="35">
                  <c:v>8.5</c:v>
                </c:pt>
                <c:pt idx="36">
                  <c:v>8.5</c:v>
                </c:pt>
                <c:pt idx="37">
                  <c:v>8.5</c:v>
                </c:pt>
                <c:pt idx="38">
                  <c:v>8.5</c:v>
                </c:pt>
                <c:pt idx="39">
                  <c:v>8.5</c:v>
                </c:pt>
                <c:pt idx="40">
                  <c:v>8.5</c:v>
                </c:pt>
                <c:pt idx="41">
                  <c:v>8.5</c:v>
                </c:pt>
                <c:pt idx="42">
                  <c:v>8.5</c:v>
                </c:pt>
                <c:pt idx="43">
                  <c:v>8.5</c:v>
                </c:pt>
                <c:pt idx="44">
                  <c:v>8.5</c:v>
                </c:pt>
                <c:pt idx="45">
                  <c:v>8.5</c:v>
                </c:pt>
                <c:pt idx="46">
                  <c:v>8.5</c:v>
                </c:pt>
                <c:pt idx="47">
                  <c:v>8.5</c:v>
                </c:pt>
                <c:pt idx="48">
                  <c:v>8.5</c:v>
                </c:pt>
                <c:pt idx="49">
                  <c:v>8.5</c:v>
                </c:pt>
                <c:pt idx="50">
                  <c:v>8.5</c:v>
                </c:pt>
                <c:pt idx="51">
                  <c:v>8.5</c:v>
                </c:pt>
                <c:pt idx="52">
                  <c:v>8.5</c:v>
                </c:pt>
              </c:numCache>
            </c:numRef>
          </c:val>
        </c:ser>
        <c:dLbls/>
        <c:marker val="1"/>
        <c:axId val="51544064"/>
        <c:axId val="51545600"/>
      </c:lineChart>
      <c:catAx>
        <c:axId val="5154406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1545600"/>
        <c:crosses val="autoZero"/>
        <c:auto val="1"/>
        <c:lblAlgn val="ctr"/>
        <c:lblOffset val="100"/>
        <c:tickLblSkip val="5"/>
        <c:tickMarkSkip val="1"/>
      </c:catAx>
      <c:valAx>
        <c:axId val="51545600"/>
        <c:scaling>
          <c:orientation val="minMax"/>
          <c:max val="11"/>
          <c:min val="6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1544064"/>
        <c:crosses val="autoZero"/>
        <c:crossBetween val="between"/>
        <c:majorUnit val="1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Рис. 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2. 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Середньорічна температура повітря, 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м. Дніпро, </a:t>
            </a:r>
          </a:p>
          <a:p>
            <a:pPr algn="ctr"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період 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1961-2015рр.</a:t>
            </a:r>
          </a:p>
        </c:rich>
      </c:tx>
      <c:layout>
        <c:manualLayout>
          <c:xMode val="edge"/>
          <c:yMode val="edge"/>
          <c:x val="0.18936732214380342"/>
          <c:y val="0.8520256998172274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5652507964280959E-2"/>
          <c:y val="3.4213623429851792E-2"/>
          <c:w val="0.91998867248196925"/>
          <c:h val="0.73542246172192727"/>
        </c:manualLayout>
      </c:layout>
      <c:lineChart>
        <c:grouping val="standard"/>
        <c:ser>
          <c:idx val="0"/>
          <c:order val="0"/>
          <c:tx>
            <c:v>середньорічна температура повітря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dLbls>
            <c:dLbl>
              <c:idx val="26"/>
              <c:layout/>
              <c:numFmt formatCode="#,##0.0" sourceLinked="0"/>
              <c:spPr>
                <a:noFill/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ln>
                        <a:noFill/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8"/>
              <c:layout>
                <c:manualLayout>
                  <c:x val="0"/>
                  <c:y val="-1.493930905695612E-2"/>
                </c:manualLayout>
              </c:layout>
              <c:numFmt formatCode="#,##0.0" sourceLinked="0"/>
              <c:spPr>
                <a:solidFill>
                  <a:schemeClr val="lt1"/>
                </a:solidFill>
                <a:ln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ln>
                        <a:noFill/>
                      </a:ln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elete val="1"/>
            <c:spPr>
              <a:noFill/>
              <a:ln>
                <a:solidFill>
                  <a:schemeClr val="bg1"/>
                </a:solidFill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'Днепропетровская обл '!$A$4:$A$58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 formatCode="0">
                  <c:v>1991</c:v>
                </c:pt>
                <c:pt idx="31" formatCode="0">
                  <c:v>1992</c:v>
                </c:pt>
                <c:pt idx="32" formatCode="0">
                  <c:v>1993</c:v>
                </c:pt>
                <c:pt idx="33" formatCode="0">
                  <c:v>1994</c:v>
                </c:pt>
                <c:pt idx="34" formatCode="0">
                  <c:v>1995</c:v>
                </c:pt>
                <c:pt idx="35" formatCode="0">
                  <c:v>1996</c:v>
                </c:pt>
                <c:pt idx="36" formatCode="0">
                  <c:v>1997</c:v>
                </c:pt>
                <c:pt idx="37" formatCode="0">
                  <c:v>1998</c:v>
                </c:pt>
                <c:pt idx="38" formatCode="0">
                  <c:v>1999</c:v>
                </c:pt>
                <c:pt idx="39" formatCode="0">
                  <c:v>2000</c:v>
                </c:pt>
                <c:pt idx="40" formatCode="0">
                  <c:v>2001</c:v>
                </c:pt>
                <c:pt idx="41" formatCode="0">
                  <c:v>2002</c:v>
                </c:pt>
                <c:pt idx="42" formatCode="0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'Днепропетровская обл '!$J$4:$J$58</c:f>
              <c:numCache>
                <c:formatCode>0.0</c:formatCode>
                <c:ptCount val="55"/>
                <c:pt idx="0">
                  <c:v>8.7777777777777679</c:v>
                </c:pt>
                <c:pt idx="1">
                  <c:v>9.1750000000000007</c:v>
                </c:pt>
                <c:pt idx="2">
                  <c:v>7.9138888888888905</c:v>
                </c:pt>
                <c:pt idx="3">
                  <c:v>7.7277777777777699</c:v>
                </c:pt>
                <c:pt idx="4">
                  <c:v>7.6416666666666684</c:v>
                </c:pt>
                <c:pt idx="5">
                  <c:v>10.472222222222236</c:v>
                </c:pt>
                <c:pt idx="6">
                  <c:v>8.6777777777777789</c:v>
                </c:pt>
                <c:pt idx="7">
                  <c:v>8.8027777777777807</c:v>
                </c:pt>
                <c:pt idx="8">
                  <c:v>7.3916666666666684</c:v>
                </c:pt>
                <c:pt idx="9">
                  <c:v>8.8055555555555713</c:v>
                </c:pt>
                <c:pt idx="10">
                  <c:v>8.8805555555555546</c:v>
                </c:pt>
                <c:pt idx="11">
                  <c:v>9.1694444444444567</c:v>
                </c:pt>
                <c:pt idx="12">
                  <c:v>8.0222222222222204</c:v>
                </c:pt>
                <c:pt idx="13">
                  <c:v>8.7722222222222257</c:v>
                </c:pt>
                <c:pt idx="14">
                  <c:v>10.294444444444444</c:v>
                </c:pt>
                <c:pt idx="15">
                  <c:v>6.7194444444444494</c:v>
                </c:pt>
                <c:pt idx="16">
                  <c:v>8.230555555555549</c:v>
                </c:pt>
                <c:pt idx="17">
                  <c:v>7.594444444444445</c:v>
                </c:pt>
                <c:pt idx="18">
                  <c:v>9.0500000000000007</c:v>
                </c:pt>
                <c:pt idx="19">
                  <c:v>7.4805555555555472</c:v>
                </c:pt>
                <c:pt idx="20">
                  <c:v>9.7833333333333332</c:v>
                </c:pt>
                <c:pt idx="21">
                  <c:v>8.3583333333333325</c:v>
                </c:pt>
                <c:pt idx="22">
                  <c:v>9.5055555555555546</c:v>
                </c:pt>
                <c:pt idx="23">
                  <c:v>8.6333333333333329</c:v>
                </c:pt>
                <c:pt idx="24">
                  <c:v>7.0333333333333421</c:v>
                </c:pt>
                <c:pt idx="25">
                  <c:v>8.7750000000000004</c:v>
                </c:pt>
                <c:pt idx="26">
                  <c:v>6.2861111111111123</c:v>
                </c:pt>
                <c:pt idx="27">
                  <c:v>8.0722222222222246</c:v>
                </c:pt>
                <c:pt idx="28">
                  <c:v>10.15</c:v>
                </c:pt>
                <c:pt idx="29">
                  <c:v>9.8277777777777739</c:v>
                </c:pt>
                <c:pt idx="30">
                  <c:v>9.9545454545454568</c:v>
                </c:pt>
                <c:pt idx="31">
                  <c:v>8.4583333333333357</c:v>
                </c:pt>
                <c:pt idx="32">
                  <c:v>8.1928977272727259</c:v>
                </c:pt>
                <c:pt idx="33">
                  <c:v>9.6818181818181515</c:v>
                </c:pt>
                <c:pt idx="34">
                  <c:v>10.436363636363637</c:v>
                </c:pt>
                <c:pt idx="35">
                  <c:v>9.7363636363636381</c:v>
                </c:pt>
                <c:pt idx="36">
                  <c:v>9.027272727272706</c:v>
                </c:pt>
                <c:pt idx="37">
                  <c:v>10.236363636363635</c:v>
                </c:pt>
                <c:pt idx="38">
                  <c:v>11.254545454545452</c:v>
                </c:pt>
                <c:pt idx="39">
                  <c:v>10.745454545454544</c:v>
                </c:pt>
                <c:pt idx="40">
                  <c:v>10.427272727272708</c:v>
                </c:pt>
                <c:pt idx="41">
                  <c:v>9.875000000000016</c:v>
                </c:pt>
                <c:pt idx="42">
                  <c:v>8.4083333333333332</c:v>
                </c:pt>
                <c:pt idx="43">
                  <c:v>9.0750000000000028</c:v>
                </c:pt>
                <c:pt idx="44">
                  <c:v>9.4837535511363704</c:v>
                </c:pt>
                <c:pt idx="45">
                  <c:v>8.9166666666666767</c:v>
                </c:pt>
                <c:pt idx="46">
                  <c:v>10.8</c:v>
                </c:pt>
                <c:pt idx="47">
                  <c:v>9.9083333333333332</c:v>
                </c:pt>
                <c:pt idx="48">
                  <c:v>10.108333333333333</c:v>
                </c:pt>
                <c:pt idx="49">
                  <c:v>10.408333333333333</c:v>
                </c:pt>
                <c:pt idx="50">
                  <c:v>9.0583333333333318</c:v>
                </c:pt>
                <c:pt idx="51">
                  <c:v>10.275</c:v>
                </c:pt>
                <c:pt idx="52">
                  <c:v>10.6</c:v>
                </c:pt>
                <c:pt idx="53">
                  <c:v>10.1</c:v>
                </c:pt>
                <c:pt idx="54">
                  <c:v>10.7</c:v>
                </c:pt>
              </c:numCache>
            </c:numRef>
          </c:val>
        </c:ser>
        <c:ser>
          <c:idx val="1"/>
          <c:order val="1"/>
          <c:tx>
            <c:v>норма</c:v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'Днепропетровская обл '!$A$4:$A$58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 formatCode="0">
                  <c:v>1991</c:v>
                </c:pt>
                <c:pt idx="31" formatCode="0">
                  <c:v>1992</c:v>
                </c:pt>
                <c:pt idx="32" formatCode="0">
                  <c:v>1993</c:v>
                </c:pt>
                <c:pt idx="33" formatCode="0">
                  <c:v>1994</c:v>
                </c:pt>
                <c:pt idx="34" formatCode="0">
                  <c:v>1995</c:v>
                </c:pt>
                <c:pt idx="35" formatCode="0">
                  <c:v>1996</c:v>
                </c:pt>
                <c:pt idx="36" formatCode="0">
                  <c:v>1997</c:v>
                </c:pt>
                <c:pt idx="37" formatCode="0">
                  <c:v>1998</c:v>
                </c:pt>
                <c:pt idx="38" formatCode="0">
                  <c:v>1999</c:v>
                </c:pt>
                <c:pt idx="39" formatCode="0">
                  <c:v>2000</c:v>
                </c:pt>
                <c:pt idx="40" formatCode="0">
                  <c:v>2001</c:v>
                </c:pt>
                <c:pt idx="41" formatCode="0">
                  <c:v>2002</c:v>
                </c:pt>
                <c:pt idx="42" formatCode="0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'Днепропетровская обл '!$M$4:$M$58</c:f>
              <c:numCache>
                <c:formatCode>General</c:formatCode>
                <c:ptCount val="55"/>
                <c:pt idx="0">
                  <c:v>9.1</c:v>
                </c:pt>
                <c:pt idx="1">
                  <c:v>9.1</c:v>
                </c:pt>
                <c:pt idx="2">
                  <c:v>9.1</c:v>
                </c:pt>
                <c:pt idx="3">
                  <c:v>9.1</c:v>
                </c:pt>
                <c:pt idx="4">
                  <c:v>9.1</c:v>
                </c:pt>
                <c:pt idx="5">
                  <c:v>9.1</c:v>
                </c:pt>
                <c:pt idx="6">
                  <c:v>9.1</c:v>
                </c:pt>
                <c:pt idx="7">
                  <c:v>9.1</c:v>
                </c:pt>
                <c:pt idx="8">
                  <c:v>9.1</c:v>
                </c:pt>
                <c:pt idx="9">
                  <c:v>9.1</c:v>
                </c:pt>
                <c:pt idx="10">
                  <c:v>9.1</c:v>
                </c:pt>
                <c:pt idx="11">
                  <c:v>9.1</c:v>
                </c:pt>
                <c:pt idx="12">
                  <c:v>9.1</c:v>
                </c:pt>
                <c:pt idx="13">
                  <c:v>9.1</c:v>
                </c:pt>
                <c:pt idx="14">
                  <c:v>9.1</c:v>
                </c:pt>
                <c:pt idx="15">
                  <c:v>9.1</c:v>
                </c:pt>
                <c:pt idx="16">
                  <c:v>9.1</c:v>
                </c:pt>
                <c:pt idx="17">
                  <c:v>9.1</c:v>
                </c:pt>
                <c:pt idx="18">
                  <c:v>9.1</c:v>
                </c:pt>
                <c:pt idx="19">
                  <c:v>9.1</c:v>
                </c:pt>
                <c:pt idx="20">
                  <c:v>9.1</c:v>
                </c:pt>
                <c:pt idx="21">
                  <c:v>9.1</c:v>
                </c:pt>
                <c:pt idx="22">
                  <c:v>9.1</c:v>
                </c:pt>
                <c:pt idx="23">
                  <c:v>9.1</c:v>
                </c:pt>
                <c:pt idx="24">
                  <c:v>9.1</c:v>
                </c:pt>
                <c:pt idx="25">
                  <c:v>9.1</c:v>
                </c:pt>
                <c:pt idx="26">
                  <c:v>9.1</c:v>
                </c:pt>
                <c:pt idx="27">
                  <c:v>9.1</c:v>
                </c:pt>
                <c:pt idx="28">
                  <c:v>9.1</c:v>
                </c:pt>
                <c:pt idx="29">
                  <c:v>9.1</c:v>
                </c:pt>
                <c:pt idx="30">
                  <c:v>9.1</c:v>
                </c:pt>
                <c:pt idx="31">
                  <c:v>9.1</c:v>
                </c:pt>
                <c:pt idx="32">
                  <c:v>9.1</c:v>
                </c:pt>
                <c:pt idx="33">
                  <c:v>9.1</c:v>
                </c:pt>
                <c:pt idx="34">
                  <c:v>9.1</c:v>
                </c:pt>
                <c:pt idx="35">
                  <c:v>9.1</c:v>
                </c:pt>
                <c:pt idx="36">
                  <c:v>9.1</c:v>
                </c:pt>
                <c:pt idx="37">
                  <c:v>9.1</c:v>
                </c:pt>
                <c:pt idx="38">
                  <c:v>9.1</c:v>
                </c:pt>
                <c:pt idx="39">
                  <c:v>9.1</c:v>
                </c:pt>
                <c:pt idx="40">
                  <c:v>9.1</c:v>
                </c:pt>
                <c:pt idx="41">
                  <c:v>9.1</c:v>
                </c:pt>
                <c:pt idx="42">
                  <c:v>9.1</c:v>
                </c:pt>
                <c:pt idx="43">
                  <c:v>9.1</c:v>
                </c:pt>
                <c:pt idx="44">
                  <c:v>9.1</c:v>
                </c:pt>
                <c:pt idx="45">
                  <c:v>9.1</c:v>
                </c:pt>
                <c:pt idx="46">
                  <c:v>9.1</c:v>
                </c:pt>
                <c:pt idx="47">
                  <c:v>9.1</c:v>
                </c:pt>
                <c:pt idx="48">
                  <c:v>9.1</c:v>
                </c:pt>
                <c:pt idx="49">
                  <c:v>9.1</c:v>
                </c:pt>
                <c:pt idx="50">
                  <c:v>9.1</c:v>
                </c:pt>
                <c:pt idx="51">
                  <c:v>9.1</c:v>
                </c:pt>
                <c:pt idx="52">
                  <c:v>9.1</c:v>
                </c:pt>
                <c:pt idx="53">
                  <c:v>9.1</c:v>
                </c:pt>
                <c:pt idx="54">
                  <c:v>9.1</c:v>
                </c:pt>
              </c:numCache>
            </c:numRef>
          </c:val>
        </c:ser>
        <c:dLbls/>
        <c:marker val="1"/>
        <c:axId val="51978624"/>
        <c:axId val="51980160"/>
      </c:lineChart>
      <c:catAx>
        <c:axId val="519786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1980160"/>
        <c:crosses val="autoZero"/>
        <c:auto val="1"/>
        <c:lblAlgn val="ctr"/>
        <c:lblOffset val="100"/>
        <c:tickLblSkip val="5"/>
        <c:tickMarkSkip val="1"/>
      </c:catAx>
      <c:valAx>
        <c:axId val="51980160"/>
        <c:scaling>
          <c:orientation val="minMax"/>
          <c:min val="5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1978624"/>
        <c:crosses val="autoZero"/>
        <c:crossBetween val="between"/>
        <c:minorUnit val="0.5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</c:chart>
  <c:spPr>
    <a:solidFill>
      <a:schemeClr val="accent3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Рис. 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3. 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Середньомісячна температура 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повітря, </a:t>
            </a:r>
            <a:endParaRPr lang="uk-UA" sz="24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м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. 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Дніпро</a:t>
            </a:r>
            <a:endParaRPr lang="uk-UA" sz="24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800904554429216"/>
          <c:y val="0.8567899489503108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4.5479087738970303E-2"/>
          <c:y val="8.6036656831045194E-2"/>
          <c:w val="0.92819092322351393"/>
          <c:h val="0.73895455785838782"/>
        </c:manualLayout>
      </c:layout>
      <c:lineChart>
        <c:grouping val="standard"/>
        <c:ser>
          <c:idx val="0"/>
          <c:order val="0"/>
          <c:tx>
            <c:v>1886-1937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'Макс мін темп'!$D$56:$O$56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'Макс мін темп'!$D$57:$O$57</c:f>
              <c:numCache>
                <c:formatCode>General</c:formatCode>
                <c:ptCount val="12"/>
                <c:pt idx="0">
                  <c:v>-5.4</c:v>
                </c:pt>
                <c:pt idx="1">
                  <c:v>-4.9000000000000004</c:v>
                </c:pt>
                <c:pt idx="2">
                  <c:v>0.8</c:v>
                </c:pt>
                <c:pt idx="3">
                  <c:v>9</c:v>
                </c:pt>
                <c:pt idx="4">
                  <c:v>16.7</c:v>
                </c:pt>
                <c:pt idx="5">
                  <c:v>20</c:v>
                </c:pt>
                <c:pt idx="6">
                  <c:v>22.6</c:v>
                </c:pt>
                <c:pt idx="7">
                  <c:v>20.7</c:v>
                </c:pt>
                <c:pt idx="8">
                  <c:v>15.9</c:v>
                </c:pt>
                <c:pt idx="9">
                  <c:v>9.2000000000000011</c:v>
                </c:pt>
                <c:pt idx="10">
                  <c:v>2.1</c:v>
                </c:pt>
                <c:pt idx="11">
                  <c:v>-3.1</c:v>
                </c:pt>
              </c:numCache>
            </c:numRef>
          </c:val>
        </c:ser>
        <c:ser>
          <c:idx val="2"/>
          <c:order val="1"/>
          <c:tx>
            <c:v>1961-2015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'Макс мін темп'!$D$56:$O$56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'Макс мін темп'!$D$68:$O$68</c:f>
              <c:numCache>
                <c:formatCode>General</c:formatCode>
                <c:ptCount val="12"/>
                <c:pt idx="0">
                  <c:v>-4.9000000000000004</c:v>
                </c:pt>
                <c:pt idx="1">
                  <c:v>-3.6</c:v>
                </c:pt>
                <c:pt idx="2">
                  <c:v>1.4</c:v>
                </c:pt>
                <c:pt idx="3">
                  <c:v>9.8000000000000007</c:v>
                </c:pt>
                <c:pt idx="4">
                  <c:v>16.3</c:v>
                </c:pt>
                <c:pt idx="5">
                  <c:v>19.899999999999999</c:v>
                </c:pt>
                <c:pt idx="6">
                  <c:v>21.9</c:v>
                </c:pt>
                <c:pt idx="7">
                  <c:v>21.2</c:v>
                </c:pt>
                <c:pt idx="8">
                  <c:v>15.6</c:v>
                </c:pt>
                <c:pt idx="9">
                  <c:v>8.8000000000000007</c:v>
                </c:pt>
                <c:pt idx="10">
                  <c:v>2.5</c:v>
                </c:pt>
                <c:pt idx="11">
                  <c:v>-2.2000000000000002</c:v>
                </c:pt>
              </c:numCache>
            </c:numRef>
          </c:val>
        </c:ser>
        <c:dLbls/>
        <c:marker val="1"/>
        <c:axId val="52129792"/>
        <c:axId val="52131328"/>
      </c:lineChart>
      <c:catAx>
        <c:axId val="52129792"/>
        <c:scaling>
          <c:orientation val="minMax"/>
        </c:scaling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2131328"/>
        <c:crosses val="max"/>
        <c:auto val="1"/>
        <c:lblAlgn val="ctr"/>
        <c:lblOffset val="100"/>
      </c:catAx>
      <c:valAx>
        <c:axId val="52131328"/>
        <c:scaling>
          <c:orientation val="minMax"/>
          <c:max val="25"/>
          <c:min val="-10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21297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0055884992687487"/>
          <c:y val="0.85336269622980965"/>
          <c:w val="0.14491897304045812"/>
          <c:h val="0.1278418038654262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accent4">
        <a:lumMod val="40000"/>
        <a:lumOff val="6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Рис. 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4. 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Абсолютний максимум температура повітря </a:t>
            </a:r>
          </a:p>
          <a:p>
            <a:pPr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м. 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Дніпро</a:t>
            </a:r>
            <a:endParaRPr lang="uk-UA" sz="24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5873237184656347"/>
          <c:y val="0.85268292129514078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2692038495188123E-2"/>
          <c:y val="8.4461940895992765E-2"/>
          <c:w val="0.92488735774265185"/>
          <c:h val="0.74229158495593306"/>
        </c:manualLayout>
      </c:layout>
      <c:lineChart>
        <c:grouping val="standard"/>
        <c:ser>
          <c:idx val="0"/>
          <c:order val="0"/>
          <c:tx>
            <c:v>1961-2015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'Макс мін темп'!$D$56:$O$56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'Макс мін темп'!$D$89:$O$89</c:f>
              <c:numCache>
                <c:formatCode>General</c:formatCode>
                <c:ptCount val="12"/>
                <c:pt idx="0">
                  <c:v>11.5</c:v>
                </c:pt>
                <c:pt idx="1">
                  <c:v>17.5</c:v>
                </c:pt>
                <c:pt idx="2">
                  <c:v>24.1</c:v>
                </c:pt>
                <c:pt idx="3">
                  <c:v>31.8</c:v>
                </c:pt>
                <c:pt idx="4">
                  <c:v>36.1</c:v>
                </c:pt>
                <c:pt idx="5">
                  <c:v>38</c:v>
                </c:pt>
                <c:pt idx="6">
                  <c:v>39.800000000000004</c:v>
                </c:pt>
                <c:pt idx="7">
                  <c:v>40.9</c:v>
                </c:pt>
                <c:pt idx="8">
                  <c:v>36.5</c:v>
                </c:pt>
                <c:pt idx="9">
                  <c:v>32.6</c:v>
                </c:pt>
                <c:pt idx="10">
                  <c:v>20.6</c:v>
                </c:pt>
                <c:pt idx="11">
                  <c:v>13.5</c:v>
                </c:pt>
              </c:numCache>
            </c:numRef>
          </c:val>
        </c:ser>
        <c:ser>
          <c:idx val="2"/>
          <c:order val="1"/>
          <c:tx>
            <c:v>1886-1937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'Макс мін темп'!$D$56:$O$56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'Макс мін темп'!$D$77:$O$77</c:f>
              <c:numCache>
                <c:formatCode>General</c:formatCode>
                <c:ptCount val="12"/>
                <c:pt idx="0">
                  <c:v>11.5</c:v>
                </c:pt>
                <c:pt idx="1">
                  <c:v>12.9</c:v>
                </c:pt>
                <c:pt idx="2">
                  <c:v>22.9</c:v>
                </c:pt>
                <c:pt idx="3">
                  <c:v>29.2</c:v>
                </c:pt>
                <c:pt idx="4">
                  <c:v>32.9</c:v>
                </c:pt>
                <c:pt idx="5">
                  <c:v>38</c:v>
                </c:pt>
                <c:pt idx="6">
                  <c:v>39</c:v>
                </c:pt>
                <c:pt idx="7">
                  <c:v>40.1</c:v>
                </c:pt>
                <c:pt idx="8">
                  <c:v>34.9</c:v>
                </c:pt>
                <c:pt idx="9">
                  <c:v>30.5</c:v>
                </c:pt>
                <c:pt idx="10">
                  <c:v>23.6</c:v>
                </c:pt>
                <c:pt idx="11">
                  <c:v>12.1</c:v>
                </c:pt>
              </c:numCache>
            </c:numRef>
          </c:val>
        </c:ser>
        <c:dLbls/>
        <c:marker val="1"/>
        <c:axId val="52183040"/>
        <c:axId val="52184576"/>
      </c:lineChart>
      <c:catAx>
        <c:axId val="52183040"/>
        <c:scaling>
          <c:orientation val="minMax"/>
        </c:scaling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2184576"/>
        <c:crosses val="max"/>
        <c:auto val="1"/>
        <c:lblAlgn val="ctr"/>
        <c:lblOffset val="100"/>
      </c:catAx>
      <c:valAx>
        <c:axId val="52184576"/>
        <c:scaling>
          <c:orientation val="minMax"/>
          <c:max val="45"/>
          <c:min val="10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2183040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73548882282897"/>
          <c:y val="0.87037911619509634"/>
          <c:w val="0.14746547256672843"/>
          <c:h val="0.1119410819916167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Рис. 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5. 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Абсолютний мінімум температура 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повітря, </a:t>
            </a:r>
            <a:endParaRPr lang="uk-UA" sz="24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  <a:p>
            <a:pPr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м. 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Дніпро</a:t>
            </a:r>
            <a:endParaRPr lang="uk-UA" sz="240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3994856674728429"/>
          <c:y val="0.8564990668275497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8247594050743777E-2"/>
          <c:y val="8.6150731158605193E-2"/>
          <c:w val="0.92606985472781755"/>
          <c:h val="0.74452908678317276"/>
        </c:manualLayout>
      </c:layout>
      <c:lineChart>
        <c:grouping val="standard"/>
        <c:ser>
          <c:idx val="0"/>
          <c:order val="0"/>
          <c:tx>
            <c:v>1961-2015</c:v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'Макс мін темп'!$D$56:$O$56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'Макс мін темп'!$D$90:$O$90</c:f>
              <c:numCache>
                <c:formatCode>General</c:formatCode>
                <c:ptCount val="12"/>
                <c:pt idx="0">
                  <c:v>-26.1</c:v>
                </c:pt>
                <c:pt idx="1">
                  <c:v>-24.6</c:v>
                </c:pt>
                <c:pt idx="2">
                  <c:v>-26.5</c:v>
                </c:pt>
                <c:pt idx="3">
                  <c:v>-8</c:v>
                </c:pt>
                <c:pt idx="4">
                  <c:v>-2.4</c:v>
                </c:pt>
                <c:pt idx="5">
                  <c:v>5.5</c:v>
                </c:pt>
                <c:pt idx="6">
                  <c:v>8.9</c:v>
                </c:pt>
                <c:pt idx="7">
                  <c:v>3.9</c:v>
                </c:pt>
                <c:pt idx="8">
                  <c:v>-3.1</c:v>
                </c:pt>
                <c:pt idx="9">
                  <c:v>-7.5</c:v>
                </c:pt>
                <c:pt idx="10">
                  <c:v>-17.899999999999999</c:v>
                </c:pt>
                <c:pt idx="11">
                  <c:v>-27.8</c:v>
                </c:pt>
              </c:numCache>
            </c:numRef>
          </c:val>
        </c:ser>
        <c:ser>
          <c:idx val="2"/>
          <c:order val="1"/>
          <c:tx>
            <c:v>1886-1937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strRef>
              <c:f>'Макс мін темп'!$D$56:$O$56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'Макс мін темп'!$D$78:$O$78</c:f>
              <c:numCache>
                <c:formatCode>General</c:formatCode>
                <c:ptCount val="12"/>
                <c:pt idx="0">
                  <c:v>-32.1</c:v>
                </c:pt>
                <c:pt idx="1">
                  <c:v>-30</c:v>
                </c:pt>
                <c:pt idx="2">
                  <c:v>-21.2</c:v>
                </c:pt>
                <c:pt idx="3">
                  <c:v>-9</c:v>
                </c:pt>
                <c:pt idx="4">
                  <c:v>-1</c:v>
                </c:pt>
                <c:pt idx="5">
                  <c:v>3.2</c:v>
                </c:pt>
                <c:pt idx="6">
                  <c:v>7.6</c:v>
                </c:pt>
                <c:pt idx="7">
                  <c:v>6.2</c:v>
                </c:pt>
                <c:pt idx="8">
                  <c:v>-1.6</c:v>
                </c:pt>
                <c:pt idx="9">
                  <c:v>-18</c:v>
                </c:pt>
                <c:pt idx="10">
                  <c:v>-20.100000000000001</c:v>
                </c:pt>
                <c:pt idx="11">
                  <c:v>-26</c:v>
                </c:pt>
              </c:numCache>
            </c:numRef>
          </c:val>
        </c:ser>
        <c:dLbls/>
        <c:marker val="1"/>
        <c:axId val="52043776"/>
        <c:axId val="52045312"/>
      </c:lineChart>
      <c:catAx>
        <c:axId val="52043776"/>
        <c:scaling>
          <c:orientation val="minMax"/>
        </c:scaling>
        <c:axPos val="t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2045312"/>
        <c:crosses val="max"/>
        <c:auto val="1"/>
        <c:lblAlgn val="ctr"/>
        <c:lblOffset val="100"/>
      </c:catAx>
      <c:valAx>
        <c:axId val="52045312"/>
        <c:scaling>
          <c:orientation val="minMax"/>
          <c:max val="10"/>
          <c:min val="-35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204377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268266048527891"/>
          <c:y val="0.85712307568185264"/>
          <c:w val="0.14865279521219271"/>
          <c:h val="0.1071436070491190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bg2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Рис. 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6. 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Кількість атмосферних опадів за рік, 
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м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. Дніпро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,</a:t>
            </a:r>
            <a:r>
              <a:rPr lang="uk-UA" sz="2400" baseline="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період 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1886-1937рр.</a:t>
            </a:r>
          </a:p>
        </c:rich>
      </c:tx>
      <c:layout>
        <c:manualLayout>
          <c:xMode val="edge"/>
          <c:yMode val="edge"/>
          <c:x val="0.18826128426594999"/>
          <c:y val="0.81339274381153959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8570550661477871E-2"/>
          <c:y val="4.615391549566631E-2"/>
          <c:w val="0.9163466402024345"/>
          <c:h val="0.6925797787879755"/>
        </c:manualLayout>
      </c:layout>
      <c:lineChart>
        <c:grouping val="standard"/>
        <c:ser>
          <c:idx val="0"/>
          <c:order val="0"/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5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Лист1!$A$60:$A$111</c:f>
              <c:numCache>
                <c:formatCode>General</c:formatCode>
                <c:ptCount val="52"/>
                <c:pt idx="0">
                  <c:v>1886</c:v>
                </c:pt>
                <c:pt idx="1">
                  <c:v>1887</c:v>
                </c:pt>
                <c:pt idx="2">
                  <c:v>1888</c:v>
                </c:pt>
                <c:pt idx="3">
                  <c:v>1889</c:v>
                </c:pt>
                <c:pt idx="4">
                  <c:v>1890</c:v>
                </c:pt>
                <c:pt idx="5">
                  <c:v>1891</c:v>
                </c:pt>
                <c:pt idx="6">
                  <c:v>1892</c:v>
                </c:pt>
                <c:pt idx="7">
                  <c:v>1893</c:v>
                </c:pt>
                <c:pt idx="8">
                  <c:v>1894</c:v>
                </c:pt>
                <c:pt idx="9">
                  <c:v>1895</c:v>
                </c:pt>
                <c:pt idx="10">
                  <c:v>1896</c:v>
                </c:pt>
                <c:pt idx="11">
                  <c:v>1897</c:v>
                </c:pt>
                <c:pt idx="12">
                  <c:v>1898</c:v>
                </c:pt>
                <c:pt idx="13">
                  <c:v>1899</c:v>
                </c:pt>
                <c:pt idx="14">
                  <c:v>1900</c:v>
                </c:pt>
                <c:pt idx="15">
                  <c:v>1901</c:v>
                </c:pt>
                <c:pt idx="16">
                  <c:v>1902</c:v>
                </c:pt>
                <c:pt idx="17">
                  <c:v>1903</c:v>
                </c:pt>
                <c:pt idx="18">
                  <c:v>1904</c:v>
                </c:pt>
                <c:pt idx="19">
                  <c:v>1905</c:v>
                </c:pt>
                <c:pt idx="20">
                  <c:v>1906</c:v>
                </c:pt>
                <c:pt idx="21">
                  <c:v>1907</c:v>
                </c:pt>
                <c:pt idx="22">
                  <c:v>1908</c:v>
                </c:pt>
                <c:pt idx="23">
                  <c:v>1909</c:v>
                </c:pt>
                <c:pt idx="24">
                  <c:v>1910</c:v>
                </c:pt>
                <c:pt idx="25">
                  <c:v>1911</c:v>
                </c:pt>
                <c:pt idx="26">
                  <c:v>1912</c:v>
                </c:pt>
                <c:pt idx="27">
                  <c:v>1913</c:v>
                </c:pt>
                <c:pt idx="28">
                  <c:v>1914</c:v>
                </c:pt>
                <c:pt idx="29">
                  <c:v>1915</c:v>
                </c:pt>
                <c:pt idx="30">
                  <c:v>1916</c:v>
                </c:pt>
                <c:pt idx="31">
                  <c:v>1917</c:v>
                </c:pt>
                <c:pt idx="32">
                  <c:v>1918</c:v>
                </c:pt>
                <c:pt idx="33">
                  <c:v>1919</c:v>
                </c:pt>
                <c:pt idx="34">
                  <c:v>1920</c:v>
                </c:pt>
                <c:pt idx="35">
                  <c:v>1921</c:v>
                </c:pt>
                <c:pt idx="36">
                  <c:v>1922</c:v>
                </c:pt>
                <c:pt idx="37">
                  <c:v>1923</c:v>
                </c:pt>
                <c:pt idx="38">
                  <c:v>1924</c:v>
                </c:pt>
                <c:pt idx="39">
                  <c:v>1925</c:v>
                </c:pt>
                <c:pt idx="40">
                  <c:v>1926</c:v>
                </c:pt>
                <c:pt idx="41">
                  <c:v>1927</c:v>
                </c:pt>
                <c:pt idx="42">
                  <c:v>1928</c:v>
                </c:pt>
                <c:pt idx="43">
                  <c:v>1929</c:v>
                </c:pt>
                <c:pt idx="44">
                  <c:v>1930</c:v>
                </c:pt>
                <c:pt idx="45">
                  <c:v>1931</c:v>
                </c:pt>
                <c:pt idx="46">
                  <c:v>1932</c:v>
                </c:pt>
                <c:pt idx="47">
                  <c:v>1933</c:v>
                </c:pt>
                <c:pt idx="48">
                  <c:v>1934</c:v>
                </c:pt>
                <c:pt idx="49">
                  <c:v>1935</c:v>
                </c:pt>
                <c:pt idx="50">
                  <c:v>1936</c:v>
                </c:pt>
                <c:pt idx="51">
                  <c:v>1937</c:v>
                </c:pt>
              </c:numCache>
            </c:numRef>
          </c:cat>
          <c:val>
            <c:numRef>
              <c:f>Лист1!$I$60:$I$111</c:f>
              <c:numCache>
                <c:formatCode>General</c:formatCode>
                <c:ptCount val="52"/>
                <c:pt idx="0" formatCode="0">
                  <c:v>477</c:v>
                </c:pt>
                <c:pt idx="1">
                  <c:v>457</c:v>
                </c:pt>
                <c:pt idx="2">
                  <c:v>452</c:v>
                </c:pt>
                <c:pt idx="3">
                  <c:v>416</c:v>
                </c:pt>
                <c:pt idx="4">
                  <c:v>324</c:v>
                </c:pt>
                <c:pt idx="5">
                  <c:v>383</c:v>
                </c:pt>
                <c:pt idx="6">
                  <c:v>509</c:v>
                </c:pt>
                <c:pt idx="7">
                  <c:v>398</c:v>
                </c:pt>
                <c:pt idx="8">
                  <c:v>765</c:v>
                </c:pt>
                <c:pt idx="9">
                  <c:v>679</c:v>
                </c:pt>
                <c:pt idx="12">
                  <c:v>575</c:v>
                </c:pt>
                <c:pt idx="13">
                  <c:v>487</c:v>
                </c:pt>
                <c:pt idx="14">
                  <c:v>378</c:v>
                </c:pt>
                <c:pt idx="15">
                  <c:v>405</c:v>
                </c:pt>
                <c:pt idx="16">
                  <c:v>477</c:v>
                </c:pt>
                <c:pt idx="18">
                  <c:v>361</c:v>
                </c:pt>
                <c:pt idx="19">
                  <c:v>511</c:v>
                </c:pt>
                <c:pt idx="20">
                  <c:v>632</c:v>
                </c:pt>
                <c:pt idx="21">
                  <c:v>464</c:v>
                </c:pt>
                <c:pt idx="22">
                  <c:v>500</c:v>
                </c:pt>
                <c:pt idx="23">
                  <c:v>496</c:v>
                </c:pt>
                <c:pt idx="24">
                  <c:v>550</c:v>
                </c:pt>
                <c:pt idx="25">
                  <c:v>359</c:v>
                </c:pt>
                <c:pt idx="26">
                  <c:v>616</c:v>
                </c:pt>
                <c:pt idx="27">
                  <c:v>458</c:v>
                </c:pt>
                <c:pt idx="28">
                  <c:v>504</c:v>
                </c:pt>
                <c:pt idx="29">
                  <c:v>612</c:v>
                </c:pt>
                <c:pt idx="30">
                  <c:v>383</c:v>
                </c:pt>
                <c:pt idx="31">
                  <c:v>562</c:v>
                </c:pt>
                <c:pt idx="32">
                  <c:v>364</c:v>
                </c:pt>
                <c:pt idx="33">
                  <c:v>515</c:v>
                </c:pt>
                <c:pt idx="34">
                  <c:v>362</c:v>
                </c:pt>
                <c:pt idx="35">
                  <c:v>251</c:v>
                </c:pt>
                <c:pt idx="36">
                  <c:v>586</c:v>
                </c:pt>
                <c:pt idx="37">
                  <c:v>308</c:v>
                </c:pt>
                <c:pt idx="38">
                  <c:v>430</c:v>
                </c:pt>
                <c:pt idx="39">
                  <c:v>523</c:v>
                </c:pt>
                <c:pt idx="40">
                  <c:v>548</c:v>
                </c:pt>
                <c:pt idx="41">
                  <c:v>411</c:v>
                </c:pt>
                <c:pt idx="42">
                  <c:v>440</c:v>
                </c:pt>
                <c:pt idx="43">
                  <c:v>473</c:v>
                </c:pt>
                <c:pt idx="44">
                  <c:v>503</c:v>
                </c:pt>
                <c:pt idx="45">
                  <c:v>535</c:v>
                </c:pt>
                <c:pt idx="46">
                  <c:v>562</c:v>
                </c:pt>
                <c:pt idx="47">
                  <c:v>596</c:v>
                </c:pt>
                <c:pt idx="48">
                  <c:v>302</c:v>
                </c:pt>
                <c:pt idx="49">
                  <c:v>539</c:v>
                </c:pt>
                <c:pt idx="50">
                  <c:v>490</c:v>
                </c:pt>
                <c:pt idx="51">
                  <c:v>452</c:v>
                </c:pt>
              </c:numCache>
            </c:numRef>
          </c:val>
        </c:ser>
        <c:ser>
          <c:idx val="1"/>
          <c:order val="1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Лист1!$A$60:$A$111</c:f>
              <c:numCache>
                <c:formatCode>General</c:formatCode>
                <c:ptCount val="52"/>
                <c:pt idx="0">
                  <c:v>1886</c:v>
                </c:pt>
                <c:pt idx="1">
                  <c:v>1887</c:v>
                </c:pt>
                <c:pt idx="2">
                  <c:v>1888</c:v>
                </c:pt>
                <c:pt idx="3">
                  <c:v>1889</c:v>
                </c:pt>
                <c:pt idx="4">
                  <c:v>1890</c:v>
                </c:pt>
                <c:pt idx="5">
                  <c:v>1891</c:v>
                </c:pt>
                <c:pt idx="6">
                  <c:v>1892</c:v>
                </c:pt>
                <c:pt idx="7">
                  <c:v>1893</c:v>
                </c:pt>
                <c:pt idx="8">
                  <c:v>1894</c:v>
                </c:pt>
                <c:pt idx="9">
                  <c:v>1895</c:v>
                </c:pt>
                <c:pt idx="10">
                  <c:v>1896</c:v>
                </c:pt>
                <c:pt idx="11">
                  <c:v>1897</c:v>
                </c:pt>
                <c:pt idx="12">
                  <c:v>1898</c:v>
                </c:pt>
                <c:pt idx="13">
                  <c:v>1899</c:v>
                </c:pt>
                <c:pt idx="14">
                  <c:v>1900</c:v>
                </c:pt>
                <c:pt idx="15">
                  <c:v>1901</c:v>
                </c:pt>
                <c:pt idx="16">
                  <c:v>1902</c:v>
                </c:pt>
                <c:pt idx="17">
                  <c:v>1903</c:v>
                </c:pt>
                <c:pt idx="18">
                  <c:v>1904</c:v>
                </c:pt>
                <c:pt idx="19">
                  <c:v>1905</c:v>
                </c:pt>
                <c:pt idx="20">
                  <c:v>1906</c:v>
                </c:pt>
                <c:pt idx="21">
                  <c:v>1907</c:v>
                </c:pt>
                <c:pt idx="22">
                  <c:v>1908</c:v>
                </c:pt>
                <c:pt idx="23">
                  <c:v>1909</c:v>
                </c:pt>
                <c:pt idx="24">
                  <c:v>1910</c:v>
                </c:pt>
                <c:pt idx="25">
                  <c:v>1911</c:v>
                </c:pt>
                <c:pt idx="26">
                  <c:v>1912</c:v>
                </c:pt>
                <c:pt idx="27">
                  <c:v>1913</c:v>
                </c:pt>
                <c:pt idx="28">
                  <c:v>1914</c:v>
                </c:pt>
                <c:pt idx="29">
                  <c:v>1915</c:v>
                </c:pt>
                <c:pt idx="30">
                  <c:v>1916</c:v>
                </c:pt>
                <c:pt idx="31">
                  <c:v>1917</c:v>
                </c:pt>
                <c:pt idx="32">
                  <c:v>1918</c:v>
                </c:pt>
                <c:pt idx="33">
                  <c:v>1919</c:v>
                </c:pt>
                <c:pt idx="34">
                  <c:v>1920</c:v>
                </c:pt>
                <c:pt idx="35">
                  <c:v>1921</c:v>
                </c:pt>
                <c:pt idx="36">
                  <c:v>1922</c:v>
                </c:pt>
                <c:pt idx="37">
                  <c:v>1923</c:v>
                </c:pt>
                <c:pt idx="38">
                  <c:v>1924</c:v>
                </c:pt>
                <c:pt idx="39">
                  <c:v>1925</c:v>
                </c:pt>
                <c:pt idx="40">
                  <c:v>1926</c:v>
                </c:pt>
                <c:pt idx="41">
                  <c:v>1927</c:v>
                </c:pt>
                <c:pt idx="42">
                  <c:v>1928</c:v>
                </c:pt>
                <c:pt idx="43">
                  <c:v>1929</c:v>
                </c:pt>
                <c:pt idx="44">
                  <c:v>1930</c:v>
                </c:pt>
                <c:pt idx="45">
                  <c:v>1931</c:v>
                </c:pt>
                <c:pt idx="46">
                  <c:v>1932</c:v>
                </c:pt>
                <c:pt idx="47">
                  <c:v>1933</c:v>
                </c:pt>
                <c:pt idx="48">
                  <c:v>1934</c:v>
                </c:pt>
                <c:pt idx="49">
                  <c:v>1935</c:v>
                </c:pt>
                <c:pt idx="50">
                  <c:v>1936</c:v>
                </c:pt>
                <c:pt idx="51">
                  <c:v>1937</c:v>
                </c:pt>
              </c:numCache>
            </c:numRef>
          </c:cat>
          <c:val>
            <c:numRef>
              <c:f>Лист1!$L$60:$L$111</c:f>
              <c:numCache>
                <c:formatCode>General</c:formatCode>
                <c:ptCount val="52"/>
                <c:pt idx="0">
                  <c:v>477</c:v>
                </c:pt>
                <c:pt idx="1">
                  <c:v>477</c:v>
                </c:pt>
                <c:pt idx="2">
                  <c:v>477</c:v>
                </c:pt>
                <c:pt idx="3">
                  <c:v>477</c:v>
                </c:pt>
                <c:pt idx="4">
                  <c:v>477</c:v>
                </c:pt>
                <c:pt idx="5">
                  <c:v>477</c:v>
                </c:pt>
                <c:pt idx="6">
                  <c:v>477</c:v>
                </c:pt>
                <c:pt idx="7">
                  <c:v>477</c:v>
                </c:pt>
                <c:pt idx="8">
                  <c:v>477</c:v>
                </c:pt>
                <c:pt idx="9">
                  <c:v>477</c:v>
                </c:pt>
                <c:pt idx="10">
                  <c:v>477</c:v>
                </c:pt>
                <c:pt idx="11">
                  <c:v>477</c:v>
                </c:pt>
                <c:pt idx="12">
                  <c:v>477</c:v>
                </c:pt>
                <c:pt idx="13">
                  <c:v>477</c:v>
                </c:pt>
                <c:pt idx="14">
                  <c:v>477</c:v>
                </c:pt>
                <c:pt idx="15">
                  <c:v>477</c:v>
                </c:pt>
                <c:pt idx="16">
                  <c:v>477</c:v>
                </c:pt>
                <c:pt idx="17">
                  <c:v>477</c:v>
                </c:pt>
                <c:pt idx="18">
                  <c:v>477</c:v>
                </c:pt>
                <c:pt idx="19">
                  <c:v>477</c:v>
                </c:pt>
                <c:pt idx="20">
                  <c:v>477</c:v>
                </c:pt>
                <c:pt idx="21">
                  <c:v>477</c:v>
                </c:pt>
                <c:pt idx="22">
                  <c:v>477</c:v>
                </c:pt>
                <c:pt idx="23">
                  <c:v>477</c:v>
                </c:pt>
                <c:pt idx="24">
                  <c:v>477</c:v>
                </c:pt>
                <c:pt idx="25">
                  <c:v>477</c:v>
                </c:pt>
                <c:pt idx="26">
                  <c:v>477</c:v>
                </c:pt>
                <c:pt idx="27">
                  <c:v>477</c:v>
                </c:pt>
                <c:pt idx="28">
                  <c:v>477</c:v>
                </c:pt>
                <c:pt idx="29">
                  <c:v>477</c:v>
                </c:pt>
                <c:pt idx="30">
                  <c:v>477</c:v>
                </c:pt>
                <c:pt idx="31">
                  <c:v>477</c:v>
                </c:pt>
                <c:pt idx="32">
                  <c:v>477</c:v>
                </c:pt>
                <c:pt idx="33">
                  <c:v>477</c:v>
                </c:pt>
                <c:pt idx="34">
                  <c:v>477</c:v>
                </c:pt>
                <c:pt idx="35">
                  <c:v>477</c:v>
                </c:pt>
                <c:pt idx="36">
                  <c:v>477</c:v>
                </c:pt>
                <c:pt idx="37">
                  <c:v>477</c:v>
                </c:pt>
                <c:pt idx="38">
                  <c:v>477</c:v>
                </c:pt>
                <c:pt idx="39">
                  <c:v>477</c:v>
                </c:pt>
                <c:pt idx="40">
                  <c:v>477</c:v>
                </c:pt>
                <c:pt idx="41">
                  <c:v>477</c:v>
                </c:pt>
                <c:pt idx="42">
                  <c:v>477</c:v>
                </c:pt>
                <c:pt idx="43">
                  <c:v>477</c:v>
                </c:pt>
                <c:pt idx="44">
                  <c:v>477</c:v>
                </c:pt>
                <c:pt idx="45">
                  <c:v>477</c:v>
                </c:pt>
                <c:pt idx="46">
                  <c:v>477</c:v>
                </c:pt>
                <c:pt idx="47">
                  <c:v>477</c:v>
                </c:pt>
                <c:pt idx="48">
                  <c:v>477</c:v>
                </c:pt>
                <c:pt idx="49">
                  <c:v>477</c:v>
                </c:pt>
                <c:pt idx="50">
                  <c:v>477</c:v>
                </c:pt>
                <c:pt idx="51">
                  <c:v>477</c:v>
                </c:pt>
              </c:numCache>
            </c:numRef>
          </c:val>
        </c:ser>
        <c:dLbls/>
        <c:marker val="1"/>
        <c:axId val="52248960"/>
        <c:axId val="52250496"/>
      </c:lineChart>
      <c:catAx>
        <c:axId val="5224896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2250496"/>
        <c:crosses val="autoZero"/>
        <c:auto val="1"/>
        <c:lblAlgn val="ctr"/>
        <c:lblOffset val="100"/>
        <c:tickLblSkip val="5"/>
        <c:tickMarkSkip val="1"/>
      </c:catAx>
      <c:valAx>
        <c:axId val="52250496"/>
        <c:scaling>
          <c:orientation val="minMax"/>
          <c:min val="200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2248960"/>
        <c:crosses val="autoZero"/>
        <c:crossBetween val="between"/>
        <c:majorUnit val="10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Рис. 7. 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Кількість атмосферних опадів за рік, 
</a:t>
            </a:r>
            <a:r>
              <a:rPr lang="uk-UA" sz="240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м. Дніпро, </a:t>
            </a:r>
            <a:r>
              <a:rPr lang="uk-UA" sz="240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період 1961-2015рр.</a:t>
            </a:r>
          </a:p>
        </c:rich>
      </c:tx>
      <c:layout>
        <c:manualLayout>
          <c:xMode val="edge"/>
          <c:yMode val="edge"/>
          <c:x val="0.1860077293595378"/>
          <c:y val="0.81869391603133845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6786591002401847E-2"/>
          <c:y val="4.615391549566631E-2"/>
          <c:w val="0.91813057406145149"/>
          <c:h val="0.69320404688906101"/>
        </c:manualLayout>
      </c:layout>
      <c:lineChart>
        <c:grouping val="standard"/>
        <c:ser>
          <c:idx val="0"/>
          <c:order val="0"/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7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3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Лист1!$A$3:$A$57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Лист1!$I$3:$I$57</c:f>
              <c:numCache>
                <c:formatCode>General</c:formatCode>
                <c:ptCount val="55"/>
                <c:pt idx="0">
                  <c:v>389</c:v>
                </c:pt>
                <c:pt idx="1">
                  <c:v>438</c:v>
                </c:pt>
                <c:pt idx="2">
                  <c:v>435</c:v>
                </c:pt>
                <c:pt idx="3">
                  <c:v>414</c:v>
                </c:pt>
                <c:pt idx="4">
                  <c:v>427</c:v>
                </c:pt>
                <c:pt idx="5">
                  <c:v>633</c:v>
                </c:pt>
                <c:pt idx="6">
                  <c:v>447</c:v>
                </c:pt>
                <c:pt idx="7">
                  <c:v>337</c:v>
                </c:pt>
                <c:pt idx="8">
                  <c:v>527</c:v>
                </c:pt>
                <c:pt idx="9">
                  <c:v>596</c:v>
                </c:pt>
                <c:pt idx="10">
                  <c:v>430</c:v>
                </c:pt>
                <c:pt idx="11" formatCode="0">
                  <c:v>441.2</c:v>
                </c:pt>
                <c:pt idx="12" formatCode="0">
                  <c:v>571.4</c:v>
                </c:pt>
                <c:pt idx="13" formatCode="0">
                  <c:v>454.9</c:v>
                </c:pt>
                <c:pt idx="14" formatCode="0">
                  <c:v>367.8</c:v>
                </c:pt>
                <c:pt idx="15" formatCode="0">
                  <c:v>690.3</c:v>
                </c:pt>
                <c:pt idx="16" formatCode="0">
                  <c:v>675.1</c:v>
                </c:pt>
                <c:pt idx="17" formatCode="0">
                  <c:v>765.3</c:v>
                </c:pt>
                <c:pt idx="18" formatCode="0">
                  <c:v>474.3</c:v>
                </c:pt>
                <c:pt idx="19" formatCode="0">
                  <c:v>626.9</c:v>
                </c:pt>
                <c:pt idx="20" formatCode="0">
                  <c:v>746.8</c:v>
                </c:pt>
                <c:pt idx="21" formatCode="0">
                  <c:v>396.3</c:v>
                </c:pt>
                <c:pt idx="22" formatCode="0">
                  <c:v>385.3</c:v>
                </c:pt>
                <c:pt idx="23" formatCode="0">
                  <c:v>446</c:v>
                </c:pt>
                <c:pt idx="24" formatCode="0">
                  <c:v>581.4</c:v>
                </c:pt>
                <c:pt idx="25" formatCode="0">
                  <c:v>497.1</c:v>
                </c:pt>
                <c:pt idx="26" formatCode="0">
                  <c:v>470.2</c:v>
                </c:pt>
                <c:pt idx="27" formatCode="0">
                  <c:v>598.6</c:v>
                </c:pt>
                <c:pt idx="28" formatCode="0">
                  <c:v>551.20000000000005</c:v>
                </c:pt>
                <c:pt idx="29" formatCode="0">
                  <c:v>532.6</c:v>
                </c:pt>
                <c:pt idx="30">
                  <c:v>469</c:v>
                </c:pt>
                <c:pt idx="31">
                  <c:v>502</c:v>
                </c:pt>
                <c:pt idx="32">
                  <c:v>508</c:v>
                </c:pt>
                <c:pt idx="33">
                  <c:v>432</c:v>
                </c:pt>
                <c:pt idx="34">
                  <c:v>624</c:v>
                </c:pt>
                <c:pt idx="35">
                  <c:v>551</c:v>
                </c:pt>
                <c:pt idx="36">
                  <c:v>805</c:v>
                </c:pt>
                <c:pt idx="37">
                  <c:v>453</c:v>
                </c:pt>
                <c:pt idx="38">
                  <c:v>643</c:v>
                </c:pt>
                <c:pt idx="39">
                  <c:v>561</c:v>
                </c:pt>
                <c:pt idx="40">
                  <c:v>568</c:v>
                </c:pt>
                <c:pt idx="41">
                  <c:v>566</c:v>
                </c:pt>
                <c:pt idx="42">
                  <c:v>491</c:v>
                </c:pt>
                <c:pt idx="43">
                  <c:v>914</c:v>
                </c:pt>
                <c:pt idx="44">
                  <c:v>573</c:v>
                </c:pt>
                <c:pt idx="45" formatCode="0">
                  <c:v>513.5</c:v>
                </c:pt>
                <c:pt idx="46" formatCode="0">
                  <c:v>441.3</c:v>
                </c:pt>
                <c:pt idx="47" formatCode="0">
                  <c:v>499.9</c:v>
                </c:pt>
                <c:pt idx="48" formatCode="0">
                  <c:v>627.79999999999995</c:v>
                </c:pt>
                <c:pt idx="49" formatCode="0">
                  <c:v>609.20000000000005</c:v>
                </c:pt>
                <c:pt idx="50" formatCode="0">
                  <c:v>420.7</c:v>
                </c:pt>
                <c:pt idx="51" formatCode="0">
                  <c:v>597</c:v>
                </c:pt>
                <c:pt idx="52" formatCode="0">
                  <c:v>450</c:v>
                </c:pt>
                <c:pt idx="53" formatCode="0">
                  <c:v>680</c:v>
                </c:pt>
                <c:pt idx="54" formatCode="0">
                  <c:v>525</c:v>
                </c:pt>
              </c:numCache>
            </c:numRef>
          </c:val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Лист1!$A$3:$A$57</c:f>
              <c:numCache>
                <c:formatCode>General</c:formatCode>
                <c:ptCount val="55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</c:numCache>
            </c:numRef>
          </c:cat>
          <c:val>
            <c:numRef>
              <c:f>Лист1!$M$3:$M$57</c:f>
              <c:numCache>
                <c:formatCode>General</c:formatCode>
                <c:ptCount val="55"/>
                <c:pt idx="0">
                  <c:v>541</c:v>
                </c:pt>
                <c:pt idx="1">
                  <c:v>541</c:v>
                </c:pt>
                <c:pt idx="2">
                  <c:v>541</c:v>
                </c:pt>
                <c:pt idx="3">
                  <c:v>541</c:v>
                </c:pt>
                <c:pt idx="4">
                  <c:v>541</c:v>
                </c:pt>
                <c:pt idx="5">
                  <c:v>541</c:v>
                </c:pt>
                <c:pt idx="6">
                  <c:v>541</c:v>
                </c:pt>
                <c:pt idx="7">
                  <c:v>541</c:v>
                </c:pt>
                <c:pt idx="8">
                  <c:v>541</c:v>
                </c:pt>
                <c:pt idx="9">
                  <c:v>541</c:v>
                </c:pt>
                <c:pt idx="10">
                  <c:v>541</c:v>
                </c:pt>
                <c:pt idx="11">
                  <c:v>541</c:v>
                </c:pt>
                <c:pt idx="12">
                  <c:v>541</c:v>
                </c:pt>
                <c:pt idx="13">
                  <c:v>541</c:v>
                </c:pt>
                <c:pt idx="14">
                  <c:v>541</c:v>
                </c:pt>
                <c:pt idx="15">
                  <c:v>541</c:v>
                </c:pt>
                <c:pt idx="16">
                  <c:v>541</c:v>
                </c:pt>
                <c:pt idx="17">
                  <c:v>541</c:v>
                </c:pt>
                <c:pt idx="18">
                  <c:v>541</c:v>
                </c:pt>
                <c:pt idx="19">
                  <c:v>541</c:v>
                </c:pt>
                <c:pt idx="20">
                  <c:v>541</c:v>
                </c:pt>
                <c:pt idx="21">
                  <c:v>541</c:v>
                </c:pt>
                <c:pt idx="22">
                  <c:v>541</c:v>
                </c:pt>
                <c:pt idx="23">
                  <c:v>541</c:v>
                </c:pt>
                <c:pt idx="24">
                  <c:v>541</c:v>
                </c:pt>
                <c:pt idx="25">
                  <c:v>541</c:v>
                </c:pt>
                <c:pt idx="26">
                  <c:v>541</c:v>
                </c:pt>
                <c:pt idx="27">
                  <c:v>541</c:v>
                </c:pt>
                <c:pt idx="28">
                  <c:v>541</c:v>
                </c:pt>
                <c:pt idx="29">
                  <c:v>541</c:v>
                </c:pt>
                <c:pt idx="30">
                  <c:v>541</c:v>
                </c:pt>
                <c:pt idx="31">
                  <c:v>541</c:v>
                </c:pt>
                <c:pt idx="32">
                  <c:v>541</c:v>
                </c:pt>
                <c:pt idx="33">
                  <c:v>541</c:v>
                </c:pt>
                <c:pt idx="34">
                  <c:v>541</c:v>
                </c:pt>
                <c:pt idx="35">
                  <c:v>541</c:v>
                </c:pt>
                <c:pt idx="36">
                  <c:v>541</c:v>
                </c:pt>
                <c:pt idx="37">
                  <c:v>541</c:v>
                </c:pt>
                <c:pt idx="38">
                  <c:v>541</c:v>
                </c:pt>
                <c:pt idx="39">
                  <c:v>541</c:v>
                </c:pt>
                <c:pt idx="40">
                  <c:v>541</c:v>
                </c:pt>
                <c:pt idx="41">
                  <c:v>541</c:v>
                </c:pt>
                <c:pt idx="42">
                  <c:v>541</c:v>
                </c:pt>
                <c:pt idx="43">
                  <c:v>541</c:v>
                </c:pt>
                <c:pt idx="44">
                  <c:v>541</c:v>
                </c:pt>
                <c:pt idx="45">
                  <c:v>541</c:v>
                </c:pt>
                <c:pt idx="46">
                  <c:v>541</c:v>
                </c:pt>
                <c:pt idx="47">
                  <c:v>541</c:v>
                </c:pt>
                <c:pt idx="48">
                  <c:v>541</c:v>
                </c:pt>
                <c:pt idx="49">
                  <c:v>541</c:v>
                </c:pt>
                <c:pt idx="50">
                  <c:v>541</c:v>
                </c:pt>
                <c:pt idx="51">
                  <c:v>541</c:v>
                </c:pt>
                <c:pt idx="52">
                  <c:v>541</c:v>
                </c:pt>
                <c:pt idx="53">
                  <c:v>541</c:v>
                </c:pt>
                <c:pt idx="54">
                  <c:v>541</c:v>
                </c:pt>
              </c:numCache>
            </c:numRef>
          </c:val>
        </c:ser>
        <c:dLbls/>
        <c:marker val="1"/>
        <c:axId val="52367360"/>
        <c:axId val="52368896"/>
      </c:lineChart>
      <c:catAx>
        <c:axId val="5236736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dk1">
                  <a:lumMod val="15000"/>
                  <a:lumOff val="85000"/>
                  <a:alpha val="51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2368896"/>
        <c:crosses val="autoZero"/>
        <c:auto val="1"/>
        <c:lblAlgn val="ctr"/>
        <c:lblOffset val="100"/>
        <c:tickLblSkip val="5"/>
        <c:tickMarkSkip val="1"/>
      </c:catAx>
      <c:valAx>
        <c:axId val="52368896"/>
        <c:scaling>
          <c:orientation val="minMax"/>
          <c:min val="300"/>
        </c:scaling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  <a:alpha val="54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2367360"/>
        <c:crosses val="autoZero"/>
        <c:crossBetween val="between"/>
        <c:majorUnit val="100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Рис.</a:t>
            </a:r>
            <a:r>
              <a:rPr lang="uk-UA" sz="2400" b="1" baseline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uk-UA" sz="2400" b="1" baseline="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8. </a:t>
            </a:r>
            <a:r>
              <a:rPr lang="uk-UA" sz="2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Кількість</a:t>
            </a:r>
            <a:r>
              <a:rPr lang="uk-UA" sz="2400" b="1" baseline="0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 </a:t>
            </a:r>
            <a:r>
              <a:rPr lang="uk-UA" sz="2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атмосферних опадів помісячно,</a:t>
            </a:r>
          </a:p>
          <a:p>
            <a:pPr>
              <a:defRPr sz="2400" b="1" i="0" u="none" strike="noStrike" kern="1200" cap="none" spc="0" normalizeH="0" baseline="0">
                <a:solidFill>
                  <a:sysClr val="windowText" lastClr="000000"/>
                </a:solidFill>
                <a:latin typeface="Arial Narrow" panose="020B0606020202030204" pitchFamily="34" charset="0"/>
                <a:ea typeface="+mj-ea"/>
                <a:cs typeface="+mj-cs"/>
              </a:defRPr>
            </a:pPr>
            <a:r>
              <a:rPr lang="uk-UA" sz="2400" b="1" dirty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м. </a:t>
            </a:r>
            <a:r>
              <a:rPr lang="uk-UA" sz="2400" b="1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Дніпро</a:t>
            </a:r>
            <a:endParaRPr lang="uk-UA" sz="2400" b="1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1364147943288517"/>
          <c:y val="0.78219192201388366"/>
        </c:manualLayout>
      </c:layout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870452614805959E-2"/>
          <c:y val="4.7415017643303838E-2"/>
          <c:w val="0.91066283328608022"/>
          <c:h val="0.65769264337231215"/>
        </c:manualLayout>
      </c:layout>
      <c:bar3DChart>
        <c:barDir val="col"/>
        <c:grouping val="standard"/>
        <c:ser>
          <c:idx val="0"/>
          <c:order val="0"/>
          <c:tx>
            <c:v>1886-1937</c:v>
          </c:tx>
          <c:spPr>
            <a:solidFill>
              <a:srgbClr val="00B0F0"/>
            </a:solidFill>
            <a:ln>
              <a:noFill/>
            </a:ln>
            <a:effectLst/>
            <a:sp3d/>
          </c:spPr>
          <c:dLbls>
            <c:dLbl>
              <c:idx val="1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'АМСЦ Дніпропетровськ'!$C$72:$N$72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'АМСЦ Дніпропетровськ'!$C$73:$N$73</c:f>
              <c:numCache>
                <c:formatCode>General</c:formatCode>
                <c:ptCount val="12"/>
                <c:pt idx="0">
                  <c:v>31</c:v>
                </c:pt>
                <c:pt idx="1">
                  <c:v>28</c:v>
                </c:pt>
                <c:pt idx="2">
                  <c:v>32</c:v>
                </c:pt>
                <c:pt idx="3">
                  <c:v>35</c:v>
                </c:pt>
                <c:pt idx="4">
                  <c:v>46</c:v>
                </c:pt>
                <c:pt idx="5">
                  <c:v>67</c:v>
                </c:pt>
                <c:pt idx="6">
                  <c:v>51</c:v>
                </c:pt>
                <c:pt idx="7">
                  <c:v>43</c:v>
                </c:pt>
                <c:pt idx="8">
                  <c:v>33</c:v>
                </c:pt>
                <c:pt idx="9">
                  <c:v>38</c:v>
                </c:pt>
                <c:pt idx="10">
                  <c:v>36</c:v>
                </c:pt>
                <c:pt idx="11">
                  <c:v>39</c:v>
                </c:pt>
              </c:numCache>
            </c:numRef>
          </c:val>
          <c:shape val="cylinder"/>
        </c:ser>
        <c:ser>
          <c:idx val="1"/>
          <c:order val="1"/>
          <c:tx>
            <c:v>1961-2015</c:v>
          </c:tx>
          <c:spPr>
            <a:solidFill>
              <a:srgbClr val="00FF00"/>
            </a:solidFill>
            <a:ln>
              <a:noFill/>
            </a:ln>
            <a:effectLst/>
            <a:sp3d/>
          </c:spPr>
          <c:dLbls>
            <c:dLbl>
              <c:idx val="5"/>
              <c:layout>
                <c:manualLayout>
                  <c:x val="3.0761405336013854E-2"/>
                  <c:y val="2.0477671517832052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'АМСЦ Дніпропетровськ'!$C$72:$N$72</c:f>
              <c:strCache>
                <c:ptCount val="12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</c:strCache>
            </c:strRef>
          </c:cat>
          <c:val>
            <c:numRef>
              <c:f>'АМСЦ Дніпропетровськ'!$C$74:$N$74</c:f>
              <c:numCache>
                <c:formatCode>General</c:formatCode>
                <c:ptCount val="12"/>
                <c:pt idx="0">
                  <c:v>46</c:v>
                </c:pt>
                <c:pt idx="1">
                  <c:v>40</c:v>
                </c:pt>
                <c:pt idx="2">
                  <c:v>41</c:v>
                </c:pt>
                <c:pt idx="3">
                  <c:v>39</c:v>
                </c:pt>
                <c:pt idx="4">
                  <c:v>47</c:v>
                </c:pt>
                <c:pt idx="5">
                  <c:v>62</c:v>
                </c:pt>
                <c:pt idx="6">
                  <c:v>54</c:v>
                </c:pt>
                <c:pt idx="7">
                  <c:v>43</c:v>
                </c:pt>
                <c:pt idx="8">
                  <c:v>40</c:v>
                </c:pt>
                <c:pt idx="9">
                  <c:v>35</c:v>
                </c:pt>
                <c:pt idx="10">
                  <c:v>43</c:v>
                </c:pt>
                <c:pt idx="11">
                  <c:v>49</c:v>
                </c:pt>
              </c:numCache>
            </c:numRef>
          </c:val>
          <c:shape val="cylinder"/>
        </c:ser>
        <c:dLbls/>
        <c:shape val="box"/>
        <c:axId val="52527488"/>
        <c:axId val="52529024"/>
        <c:axId val="52392384"/>
      </c:bar3DChart>
      <c:catAx>
        <c:axId val="525274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2529024"/>
        <c:crosses val="autoZero"/>
        <c:auto val="1"/>
        <c:lblAlgn val="ctr"/>
        <c:lblOffset val="100"/>
      </c:catAx>
      <c:valAx>
        <c:axId val="525290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ru-RU"/>
          </a:p>
        </c:txPr>
        <c:crossAx val="52527488"/>
        <c:crosses val="autoZero"/>
        <c:crossBetween val="between"/>
      </c:valAx>
      <c:serAx>
        <c:axId val="52392384"/>
        <c:scaling>
          <c:orientation val="minMax"/>
        </c:scaling>
        <c:delete val="1"/>
        <c:axPos val="b"/>
        <c:majorTickMark val="none"/>
        <c:tickLblPos val="none"/>
        <c:crossAx val="52529024"/>
        <c:crosses val="autoZero"/>
      </c:serAx>
      <c:spPr>
        <a:noFill/>
        <a:ln>
          <a:noFill/>
        </a:ln>
        <a:effectLst>
          <a:innerShdw blurRad="114300">
            <a:prstClr val="black"/>
          </a:innerShdw>
        </a:effectLst>
      </c:spPr>
    </c:plotArea>
    <c:legend>
      <c:legendPos val="b"/>
      <c:layout>
        <c:manualLayout>
          <c:xMode val="edge"/>
          <c:yMode val="edge"/>
          <c:x val="0.73595303113958688"/>
          <c:y val="0.87526781791760999"/>
          <c:w val="0.22471950166052371"/>
          <c:h val="5.5418912284603813E-2"/>
        </c:manualLayout>
      </c:layout>
      <c:spPr>
        <a:noFill/>
        <a:ln>
          <a:noFill/>
        </a:ln>
        <a:effectLst>
          <a:innerShdw blurRad="114300">
            <a:prstClr val="black"/>
          </a:innerShdw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Arial Narrow" panose="020B0606020202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innerShdw blurRad="114300">
        <a:prstClr val="black"/>
      </a:innerShdw>
    </a:effectLst>
  </c:spPr>
  <c:txPr>
    <a:bodyPr/>
    <a:lstStyle/>
    <a:p>
      <a:pPr>
        <a:defRPr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EEBB2-072C-441A-AB27-3156BB220D86}" type="datetimeFigureOut">
              <a:rPr lang="uk-UA" smtClean="0"/>
              <a:pPr/>
              <a:t>03.06.2019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EDC37-AE7B-404C-9625-51749EF6C20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24601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EDC37-AE7B-404C-9625-51749EF6C207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6078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pPr/>
              <a:t>03.06.2019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7823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pPr/>
              <a:t>03.06.2019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62596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pPr/>
              <a:t>03.06.2019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78160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pPr/>
              <a:t>03.06.2019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12951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pPr/>
              <a:t>03.06.2019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3683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pPr/>
              <a:t>03.06.2019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27457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pPr/>
              <a:t>03.06.2019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54477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pPr/>
              <a:t>03.06.2019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36800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pPr/>
              <a:t>03.06.2019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48268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pPr/>
              <a:t>03.06.2019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084678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pPr/>
              <a:t>03.06.2019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3620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pPr/>
              <a:t>03.06.2019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0737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pPr/>
              <a:t>03.06.2019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50708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pPr/>
              <a:t>03.06.2019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6794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pPr/>
              <a:t>03.06.2019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72209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pPr/>
              <a:t>03.06.2019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6070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F3FB0-7187-4147-BDFE-737EC5F761DD}" type="datetimeFigureOut">
              <a:rPr lang="uk-UA" smtClean="0"/>
              <a:pPr/>
              <a:t>03.06.2019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D30D-F7D0-46AD-8103-B50B010D6C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9788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7F3FB0-7187-4147-BDFE-737EC5F761DD}" type="datetimeFigureOut">
              <a:rPr lang="uk-UA" smtClean="0"/>
              <a:pPr/>
              <a:t>03.06.2019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E5D30D-F7D0-46AD-8103-B50B010D6C8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8170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://cdn.minval.az/2016/02/fiel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3890" y="2518320"/>
            <a:ext cx="4472120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603" y="310581"/>
            <a:ext cx="11409407" cy="2207739"/>
          </a:xfrm>
        </p:spPr>
        <p:txBody>
          <a:bodyPr>
            <a:noAutofit/>
          </a:bodyPr>
          <a:lstStyle/>
          <a:p>
            <a:r>
              <a:rPr lang="uk-UA" b="1" dirty="0" smtClean="0">
                <a:latin typeface="Bookman Old Style" panose="02050604050505020204" pitchFamily="18" charset="0"/>
              </a:rPr>
              <a:t>Короткий </a:t>
            </a:r>
            <a:r>
              <a:rPr lang="uk-UA" b="1" dirty="0">
                <a:latin typeface="Bookman Old Style" panose="02050604050505020204" pitchFamily="18" charset="0"/>
              </a:rPr>
              <a:t>аналіз </a:t>
            </a:r>
            <a:r>
              <a:rPr lang="uk-UA" b="1" dirty="0" smtClean="0">
                <a:latin typeface="Bookman Old Style" panose="02050604050505020204" pitchFamily="18" charset="0"/>
              </a:rPr>
              <a:t>кліматичних змін </a:t>
            </a:r>
            <a:br>
              <a:rPr lang="uk-UA" b="1" dirty="0" smtClean="0">
                <a:latin typeface="Bookman Old Style" panose="02050604050505020204" pitchFamily="18" charset="0"/>
              </a:rPr>
            </a:br>
            <a:r>
              <a:rPr lang="uk-UA" b="1" dirty="0" smtClean="0">
                <a:latin typeface="Bookman Old Style" panose="02050604050505020204" pitchFamily="18" charset="0"/>
              </a:rPr>
              <a:t>на Дніпропетровщині </a:t>
            </a:r>
            <a:endParaRPr lang="uk-UA" b="1" dirty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314" y="2330265"/>
            <a:ext cx="11549448" cy="4082967"/>
          </a:xfrm>
        </p:spPr>
        <p:txBody>
          <a:bodyPr>
            <a:normAutofit fontScale="25000" lnSpcReduction="20000"/>
          </a:bodyPr>
          <a:lstStyle/>
          <a:p>
            <a:endParaRPr lang="uk-UA" sz="14400" b="1" i="1" dirty="0" smtClean="0"/>
          </a:p>
          <a:p>
            <a:r>
              <a:rPr lang="uk-UA" sz="14400" b="1" i="1" dirty="0" smtClean="0"/>
              <a:t>порівняльна </a:t>
            </a:r>
          </a:p>
          <a:p>
            <a:r>
              <a:rPr lang="uk-UA" sz="14400" b="1" i="1" dirty="0"/>
              <a:t>характеристика періодів: </a:t>
            </a:r>
            <a:endParaRPr lang="uk-UA" sz="14400" i="1" dirty="0"/>
          </a:p>
          <a:p>
            <a:r>
              <a:rPr lang="uk-UA" sz="14400" b="1" i="1" dirty="0" smtClean="0"/>
              <a:t>1886-1937 та </a:t>
            </a:r>
            <a:r>
              <a:rPr lang="uk-UA" sz="14400" b="1" i="1" dirty="0"/>
              <a:t>1961-2015</a:t>
            </a:r>
            <a:endParaRPr lang="uk-UA" sz="14400" i="1" dirty="0"/>
          </a:p>
          <a:p>
            <a:endParaRPr lang="uk-UA" sz="4800" dirty="0" smtClean="0">
              <a:solidFill>
                <a:schemeClr val="tx1"/>
              </a:solidFill>
            </a:endParaRPr>
          </a:p>
          <a:p>
            <a:r>
              <a:rPr lang="uk-UA" sz="14400" dirty="0" smtClean="0">
                <a:solidFill>
                  <a:schemeClr val="tx1"/>
                </a:solidFill>
              </a:rPr>
              <a:t>За матеріалами спостережень метеостанції Дніпро Дніпропетровського регіонального центру з гідрометеорології</a:t>
            </a:r>
            <a:endParaRPr lang="uk-UA" sz="14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29859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1936" y="1149290"/>
            <a:ext cx="11088132" cy="2098140"/>
          </a:xfrm>
        </p:spPr>
        <p:txBody>
          <a:bodyPr>
            <a:normAutofit fontScale="90000"/>
          </a:bodyPr>
          <a:lstStyle/>
          <a:p>
            <a:r>
              <a:rPr lang="uk-UA" dirty="0"/>
              <a:t>Таблиця 7</a:t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Середньомісячна </a:t>
            </a:r>
            <a:r>
              <a:rPr lang="uk-UA" b="1" dirty="0"/>
              <a:t>та </a:t>
            </a:r>
            <a:r>
              <a:rPr lang="uk-UA" b="1" dirty="0" smtClean="0"/>
              <a:t>середньорічна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 smtClean="0"/>
              <a:t>температура повітря, м</a:t>
            </a:r>
            <a:r>
              <a:rPr lang="uk-UA" b="1" dirty="0"/>
              <a:t>. </a:t>
            </a:r>
            <a:r>
              <a:rPr lang="uk-UA" b="1" dirty="0" smtClean="0"/>
              <a:t>Дніпро, °С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14872" y="3629628"/>
            <a:ext cx="8534400" cy="964340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8474133"/>
              </p:ext>
            </p:extLst>
          </p:nvPr>
        </p:nvGraphicFramePr>
        <p:xfrm>
          <a:off x="551936" y="3258926"/>
          <a:ext cx="10997516" cy="1434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7606"/>
                <a:gridCol w="796612"/>
                <a:gridCol w="795488"/>
                <a:gridCol w="796612"/>
                <a:gridCol w="640436"/>
                <a:gridCol w="746078"/>
                <a:gridCol w="690970"/>
                <a:gridCol w="743804"/>
                <a:gridCol w="689873"/>
                <a:gridCol w="750545"/>
                <a:gridCol w="682008"/>
                <a:gridCol w="640436"/>
                <a:gridCol w="796612"/>
                <a:gridCol w="640436"/>
              </a:tblGrid>
              <a:tr h="423388">
                <a:tc>
                  <a:txBody>
                    <a:bodyPr/>
                    <a:lstStyle/>
                    <a:p>
                      <a:pPr indent="-2520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IV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V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VI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VII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VIII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IX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X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XI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XII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</a:rPr>
                        <a:t>Рік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058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0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dirty="0" smtClean="0">
                          <a:effectLst/>
                        </a:rPr>
                        <a:t>1886-1937</a:t>
                      </a:r>
                      <a:endParaRPr lang="uk-UA" sz="2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70C0"/>
                          </a:solidFill>
                          <a:effectLst/>
                        </a:rPr>
                        <a:t>-5,4</a:t>
                      </a:r>
                      <a:endParaRPr lang="uk-UA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-4,9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0,8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9,0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16,7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20,0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</a:rPr>
                        <a:t>22,6</a:t>
                      </a:r>
                      <a:endParaRPr lang="uk-UA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20,7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15,9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9,2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2,1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-3,1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 smtClean="0">
                          <a:solidFill>
                            <a:srgbClr val="7030A0"/>
                          </a:solidFill>
                          <a:effectLst/>
                        </a:rPr>
                        <a:t>8,5</a:t>
                      </a:r>
                      <a:endParaRPr lang="uk-UA" sz="2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5309487"/>
              </p:ext>
            </p:extLst>
          </p:nvPr>
        </p:nvGraphicFramePr>
        <p:xfrm>
          <a:off x="551936" y="4676407"/>
          <a:ext cx="10997515" cy="1076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1664"/>
                <a:gridCol w="807308"/>
                <a:gridCol w="790833"/>
                <a:gridCol w="790832"/>
                <a:gridCol w="634313"/>
                <a:gridCol w="733168"/>
                <a:gridCol w="700216"/>
                <a:gridCol w="749644"/>
                <a:gridCol w="691978"/>
                <a:gridCol w="749643"/>
                <a:gridCol w="700216"/>
                <a:gridCol w="629771"/>
                <a:gridCol w="797100"/>
                <a:gridCol w="640829"/>
              </a:tblGrid>
              <a:tr h="873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200" b="1" dirty="0" smtClean="0">
                          <a:effectLst/>
                        </a:rPr>
                        <a:t>1961-2015</a:t>
                      </a:r>
                      <a:endParaRPr lang="uk-UA" sz="2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 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70C0"/>
                          </a:solidFill>
                          <a:effectLst/>
                        </a:rPr>
                        <a:t>-4,9</a:t>
                      </a:r>
                      <a:endParaRPr lang="uk-UA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</a:rPr>
                        <a:t>-3,6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</a:rPr>
                        <a:t>1,4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</a:rPr>
                        <a:t>9,8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</a:rPr>
                        <a:t>16,3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</a:rPr>
                        <a:t>19,9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</a:rPr>
                        <a:t>21,9</a:t>
                      </a:r>
                      <a:endParaRPr lang="uk-UA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</a:rPr>
                        <a:t>21,2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</a:rPr>
                        <a:t>15,6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</a:rPr>
                        <a:t>8,8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</a:rPr>
                        <a:t>2,5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chemeClr val="bg1"/>
                          </a:solidFill>
                          <a:effectLst/>
                        </a:rPr>
                        <a:t>-2,2</a:t>
                      </a:r>
                      <a:endParaRPr lang="uk-UA" sz="2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7030A0"/>
                          </a:solidFill>
                          <a:effectLst/>
                        </a:rPr>
                        <a:t>9,1</a:t>
                      </a:r>
                      <a:endParaRPr lang="uk-UA" sz="2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15395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552334309"/>
              </p:ext>
            </p:extLst>
          </p:nvPr>
        </p:nvGraphicFramePr>
        <p:xfrm>
          <a:off x="362466" y="354227"/>
          <a:ext cx="11532971" cy="611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3275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47" y="338932"/>
            <a:ext cx="10832286" cy="2453695"/>
          </a:xfrm>
        </p:spPr>
        <p:txBody>
          <a:bodyPr>
            <a:normAutofit fontScale="90000"/>
          </a:bodyPr>
          <a:lstStyle/>
          <a:p>
            <a:r>
              <a:rPr lang="uk-UA" dirty="0"/>
              <a:t>Таблиця 8</a:t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Абсолютні </a:t>
            </a:r>
            <a:r>
              <a:rPr lang="uk-UA" b="1" dirty="0"/>
              <a:t>коливання </a:t>
            </a:r>
            <a:r>
              <a:rPr lang="uk-UA" b="1" dirty="0" smtClean="0"/>
              <a:t>температури повітря, </a:t>
            </a:r>
            <a:br>
              <a:rPr lang="uk-UA" b="1" dirty="0" smtClean="0"/>
            </a:br>
            <a:r>
              <a:rPr lang="uk-UA" b="1" dirty="0" smtClean="0"/>
              <a:t>м. Дніпро, °С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3329430"/>
              </p:ext>
            </p:extLst>
          </p:nvPr>
        </p:nvGraphicFramePr>
        <p:xfrm>
          <a:off x="684212" y="4413106"/>
          <a:ext cx="10774621" cy="1886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0702"/>
                <a:gridCol w="747989"/>
                <a:gridCol w="746933"/>
                <a:gridCol w="747989"/>
                <a:gridCol w="661233"/>
                <a:gridCol w="644070"/>
                <a:gridCol w="645373"/>
                <a:gridCol w="698404"/>
                <a:gridCol w="727692"/>
                <a:gridCol w="673336"/>
                <a:gridCol w="741659"/>
                <a:gridCol w="747989"/>
                <a:gridCol w="747989"/>
                <a:gridCol w="753263"/>
              </a:tblGrid>
              <a:tr h="46805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dirty="0">
                          <a:effectLst/>
                        </a:rPr>
                        <a:t> </a:t>
                      </a:r>
                      <a:r>
                        <a:rPr lang="uk-UA" sz="2000" dirty="0" smtClean="0">
                          <a:effectLst/>
                        </a:rPr>
                        <a:t>1961-2015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2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Абсолютний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максимум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11,5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17,5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24,1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31,8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36,1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38,0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39,8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40,9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36,5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32,6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20,6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13,5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40,9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5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Абсолютний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мінімум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-26,1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-24,6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-26,5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-8,0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-2,4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-3,1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-7,5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-17,9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-27,8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-27,8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84313371"/>
              </p:ext>
            </p:extLst>
          </p:nvPr>
        </p:nvGraphicFramePr>
        <p:xfrm>
          <a:off x="684214" y="2520536"/>
          <a:ext cx="10774619" cy="1893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7589"/>
                <a:gridCol w="742426"/>
                <a:gridCol w="743475"/>
                <a:gridCol w="743475"/>
                <a:gridCol w="743475"/>
                <a:gridCol w="766545"/>
                <a:gridCol w="618688"/>
                <a:gridCol w="618688"/>
                <a:gridCol w="743475"/>
                <a:gridCol w="671119"/>
                <a:gridCol w="743475"/>
                <a:gridCol w="743475"/>
                <a:gridCol w="743475"/>
                <a:gridCol w="695239"/>
              </a:tblGrid>
              <a:tr h="2924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II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III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IV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VII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VIII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IX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XI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XII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Рік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0348">
                <a:tc grid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1886-1937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584889"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Абсолютний</a:t>
                      </a:r>
                      <a:r>
                        <a:rPr lang="ru-RU" sz="1200" dirty="0">
                          <a:effectLst/>
                        </a:rPr>
                        <a:t> максимум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11,5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22,9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29,2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32,9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38,0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39,0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40,1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34,9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30,5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23,6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12,1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40,1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84889">
                <a:tc>
                  <a:txBody>
                    <a:bodyPr/>
                    <a:lstStyle/>
                    <a:p>
                      <a:pPr indent="3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Абсолютний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мінімум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-32,1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-30,0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-21,2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-9,0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-1,0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3,2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7,6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6,2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-1,6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-18,0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-20,1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-26,0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-32,1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7095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923929423"/>
              </p:ext>
            </p:extLst>
          </p:nvPr>
        </p:nvGraphicFramePr>
        <p:xfrm>
          <a:off x="378942" y="321276"/>
          <a:ext cx="11532972" cy="6170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0948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014818793"/>
              </p:ext>
            </p:extLst>
          </p:nvPr>
        </p:nvGraphicFramePr>
        <p:xfrm>
          <a:off x="375385" y="356134"/>
          <a:ext cx="11492565" cy="6160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00918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553522"/>
            <a:ext cx="10782858" cy="1593335"/>
          </a:xfrm>
        </p:spPr>
        <p:txBody>
          <a:bodyPr>
            <a:normAutofit fontScale="90000"/>
          </a:bodyPr>
          <a:lstStyle/>
          <a:p>
            <a:r>
              <a:rPr lang="uk-UA" dirty="0"/>
              <a:t>Таблиця </a:t>
            </a:r>
            <a:r>
              <a:rPr lang="uk-UA" dirty="0" smtClean="0"/>
              <a:t>9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/>
              <a:t>Дати переходу середньодобової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температури повітря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через </a:t>
            </a:r>
            <a:r>
              <a:rPr lang="uk-UA" b="1" dirty="0"/>
              <a:t>&lt;0°С, &gt;</a:t>
            </a:r>
            <a:r>
              <a:rPr lang="uk-UA" b="1" dirty="0" smtClean="0"/>
              <a:t>0°С, &gt;</a:t>
            </a:r>
            <a:r>
              <a:rPr lang="uk-UA" b="1" dirty="0"/>
              <a:t>15°С, &lt;15°С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 smtClean="0"/>
              <a:t>м</a:t>
            </a:r>
            <a:r>
              <a:rPr lang="uk-UA" b="1" dirty="0"/>
              <a:t>. </a:t>
            </a:r>
            <a:r>
              <a:rPr lang="uk-UA" b="1" dirty="0" smtClean="0"/>
              <a:t>Дніпро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7340493"/>
              </p:ext>
            </p:extLst>
          </p:nvPr>
        </p:nvGraphicFramePr>
        <p:xfrm>
          <a:off x="684210" y="2809106"/>
          <a:ext cx="10782859" cy="36960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347890"/>
                <a:gridCol w="1646093"/>
                <a:gridCol w="1727671"/>
                <a:gridCol w="1786899"/>
                <a:gridCol w="1786899"/>
                <a:gridCol w="1487407"/>
              </a:tblGrid>
              <a:tr h="4493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Періоди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Дата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&lt;0°С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&gt;0°С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&gt;15°С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&lt;15°С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4937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</a:rPr>
                        <a:t>1886 – 1937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середня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70C0"/>
                          </a:solidFill>
                          <a:effectLst/>
                        </a:rPr>
                        <a:t>10.11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70C0"/>
                          </a:solidFill>
                          <a:effectLst/>
                        </a:rPr>
                        <a:t>25.03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70C0"/>
                          </a:solidFill>
                          <a:effectLst/>
                        </a:rPr>
                        <a:t>06.05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70C0"/>
                          </a:solidFill>
                          <a:effectLst/>
                        </a:rPr>
                        <a:t>20.09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4937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найбільш рання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B050"/>
                          </a:solidFill>
                          <a:effectLst/>
                        </a:rPr>
                        <a:t>16.10</a:t>
                      </a:r>
                      <a:endParaRPr lang="uk-UA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B050"/>
                          </a:solidFill>
                          <a:effectLst/>
                        </a:rPr>
                        <a:t>04.03</a:t>
                      </a:r>
                      <a:endParaRPr lang="uk-UA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B050"/>
                          </a:solidFill>
                          <a:effectLst/>
                        </a:rPr>
                        <a:t>15.04</a:t>
                      </a:r>
                      <a:endParaRPr lang="uk-UA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B050"/>
                          </a:solidFill>
                          <a:effectLst/>
                        </a:rPr>
                        <a:t>02.09</a:t>
                      </a:r>
                      <a:endParaRPr lang="uk-UA" sz="18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4937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найбільш пізня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05.12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21.04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28.05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10.10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449373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</a:rPr>
                        <a:t>1961 – 2015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effectLst/>
                        </a:rPr>
                        <a:t>середня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70C0"/>
                          </a:solidFill>
                          <a:effectLst/>
                        </a:rPr>
                        <a:t>29.11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70C0"/>
                          </a:solidFill>
                          <a:effectLst/>
                        </a:rPr>
                        <a:t>03.03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70C0"/>
                          </a:solidFill>
                          <a:effectLst/>
                        </a:rPr>
                        <a:t>15.05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0070C0"/>
                          </a:solidFill>
                          <a:effectLst/>
                        </a:rPr>
                        <a:t>18.09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44937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effectLst/>
                        </a:rPr>
                        <a:t>найбільш рання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31.10</a:t>
                      </a:r>
                      <a:endParaRPr lang="uk-UA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23.01</a:t>
                      </a:r>
                      <a:endParaRPr lang="uk-UA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26.04</a:t>
                      </a:r>
                      <a:endParaRPr lang="uk-UA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01.09</a:t>
                      </a:r>
                      <a:endParaRPr lang="uk-UA" sz="1800" b="1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44937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bg1"/>
                          </a:solidFill>
                          <a:effectLst/>
                        </a:rPr>
                        <a:t>найбільш пізня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25.12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03.04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04.06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rgbClr val="FF0000"/>
                          </a:solidFill>
                          <a:effectLst/>
                        </a:rPr>
                        <a:t>11.10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1556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445" y="608913"/>
            <a:ext cx="10898187" cy="2477530"/>
          </a:xfrm>
        </p:spPr>
        <p:txBody>
          <a:bodyPr>
            <a:noAutofit/>
          </a:bodyPr>
          <a:lstStyle/>
          <a:p>
            <a:r>
              <a:rPr lang="uk-UA" dirty="0"/>
              <a:t>Таблиця </a:t>
            </a:r>
            <a:r>
              <a:rPr lang="uk-UA" dirty="0" smtClean="0"/>
              <a:t>10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Тривалість сезонів, м</a:t>
            </a:r>
            <a:r>
              <a:rPr lang="uk-UA" b="1" dirty="0"/>
              <a:t>. </a:t>
            </a:r>
            <a:r>
              <a:rPr lang="uk-UA" b="1" dirty="0" smtClean="0"/>
              <a:t>Дніпро</a:t>
            </a:r>
            <a:br>
              <a:rPr lang="uk-UA" b="1" dirty="0" smtClean="0"/>
            </a:br>
            <a:r>
              <a:rPr lang="uk-UA" b="1" dirty="0" smtClean="0"/>
              <a:t>за періоди 1886-1937 та 1961-2015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0742760"/>
              </p:ext>
            </p:extLst>
          </p:nvPr>
        </p:nvGraphicFramePr>
        <p:xfrm>
          <a:off x="684212" y="3328087"/>
          <a:ext cx="10898187" cy="29079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136904"/>
                <a:gridCol w="1852738"/>
                <a:gridCol w="2045707"/>
                <a:gridCol w="1945777"/>
                <a:gridCol w="1917061"/>
              </a:tblGrid>
              <a:tr h="9693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Періоди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зима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весна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літо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осінь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693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solidFill>
                            <a:schemeClr val="bg1"/>
                          </a:solidFill>
                          <a:effectLst/>
                        </a:rPr>
                        <a:t>1886 </a:t>
                      </a: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</a:rPr>
                        <a:t>– 1937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00"/>
                          </a:solidFill>
                          <a:effectLst/>
                        </a:rPr>
                        <a:t>135</a:t>
                      </a:r>
                      <a:endParaRPr lang="uk-UA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B050"/>
                          </a:solidFill>
                          <a:effectLst/>
                        </a:rPr>
                        <a:t>42</a:t>
                      </a:r>
                      <a:endParaRPr lang="uk-UA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137</a:t>
                      </a:r>
                      <a:endParaRPr lang="uk-UA" sz="24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51</a:t>
                      </a:r>
                      <a:endParaRPr lang="uk-UA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96931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</a:rPr>
                        <a:t>1961 – 2015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00"/>
                          </a:solidFill>
                          <a:effectLst/>
                        </a:rPr>
                        <a:t>94</a:t>
                      </a:r>
                      <a:endParaRPr lang="uk-UA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B050"/>
                          </a:solidFill>
                          <a:effectLst/>
                        </a:rPr>
                        <a:t>73</a:t>
                      </a:r>
                      <a:endParaRPr lang="uk-UA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126</a:t>
                      </a:r>
                      <a:endParaRPr lang="uk-UA" sz="24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72</a:t>
                      </a:r>
                      <a:endParaRPr lang="uk-UA" sz="24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5663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094146185"/>
              </p:ext>
            </p:extLst>
          </p:nvPr>
        </p:nvGraphicFramePr>
        <p:xfrm>
          <a:off x="362465" y="296562"/>
          <a:ext cx="11607113" cy="628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53401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2776831231"/>
              </p:ext>
            </p:extLst>
          </p:nvPr>
        </p:nvGraphicFramePr>
        <p:xfrm>
          <a:off x="247135" y="247135"/>
          <a:ext cx="11747157" cy="641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83528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08" y="462280"/>
            <a:ext cx="10817979" cy="3087303"/>
          </a:xfrm>
        </p:spPr>
        <p:txBody>
          <a:bodyPr>
            <a:normAutofit/>
          </a:bodyPr>
          <a:lstStyle/>
          <a:p>
            <a:r>
              <a:rPr lang="uk-UA" sz="3600" dirty="0"/>
              <a:t>Таблиця </a:t>
            </a:r>
            <a:r>
              <a:rPr lang="uk-UA" sz="3600" dirty="0" smtClean="0"/>
              <a:t>11</a:t>
            </a: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b="1" dirty="0" smtClean="0"/>
              <a:t>Кількість </a:t>
            </a:r>
            <a:r>
              <a:rPr lang="uk-UA" sz="3600" b="1" dirty="0"/>
              <a:t>атмосферних опадів, 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>м</a:t>
            </a:r>
            <a:r>
              <a:rPr lang="uk-UA" sz="3600" b="1" dirty="0"/>
              <a:t>. </a:t>
            </a:r>
            <a:r>
              <a:rPr lang="uk-UA" sz="3600" b="1" dirty="0" smtClean="0"/>
              <a:t>Дніпро, помісячно</a:t>
            </a:r>
            <a:r>
              <a:rPr lang="uk-UA" sz="3600" b="1" dirty="0"/>
              <a:t>, мм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8599881"/>
              </p:ext>
            </p:extLst>
          </p:nvPr>
        </p:nvGraphicFramePr>
        <p:xfrm>
          <a:off x="684209" y="3549583"/>
          <a:ext cx="10817979" cy="24448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254"/>
                <a:gridCol w="638460"/>
                <a:gridCol w="638460"/>
                <a:gridCol w="794155"/>
                <a:gridCol w="794155"/>
                <a:gridCol w="794155"/>
                <a:gridCol w="638460"/>
                <a:gridCol w="638460"/>
                <a:gridCol w="793035"/>
                <a:gridCol w="794155"/>
                <a:gridCol w="638460"/>
                <a:gridCol w="638460"/>
                <a:gridCol w="794155"/>
                <a:gridCol w="794155"/>
              </a:tblGrid>
              <a:tr h="8149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Періоди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IV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VIII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IX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X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XI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XII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Рік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49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1886-1937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28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32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46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67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43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33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38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36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477</a:t>
                      </a:r>
                      <a:endParaRPr lang="uk-UA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81493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</a:rPr>
                        <a:t>1961-2015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46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47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62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54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43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35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43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541</a:t>
                      </a:r>
                      <a:endParaRPr lang="uk-UA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4565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864940555"/>
              </p:ext>
            </p:extLst>
          </p:nvPr>
        </p:nvGraphicFramePr>
        <p:xfrm>
          <a:off x="313038" y="247135"/>
          <a:ext cx="11681254" cy="6285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69343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999641538"/>
              </p:ext>
            </p:extLst>
          </p:nvPr>
        </p:nvGraphicFramePr>
        <p:xfrm>
          <a:off x="385012" y="304800"/>
          <a:ext cx="11559940" cy="6201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039515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397476"/>
            <a:ext cx="10848760" cy="2743200"/>
          </a:xfrm>
        </p:spPr>
        <p:txBody>
          <a:bodyPr>
            <a:normAutofit/>
          </a:bodyPr>
          <a:lstStyle/>
          <a:p>
            <a:r>
              <a:rPr lang="uk-UA" sz="3600" dirty="0"/>
              <a:t>Таблиця </a:t>
            </a:r>
            <a:r>
              <a:rPr lang="uk-UA" sz="3600" dirty="0" smtClean="0"/>
              <a:t>12</a:t>
            </a: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b="1" dirty="0" smtClean="0"/>
              <a:t>Кількість </a:t>
            </a:r>
            <a:r>
              <a:rPr lang="uk-UA" sz="3600" b="1" dirty="0"/>
              <a:t>атмосферних опадів </a:t>
            </a:r>
            <a:r>
              <a:rPr lang="uk-UA" sz="3600" b="1" dirty="0" smtClean="0"/>
              <a:t/>
            </a:r>
            <a:br>
              <a:rPr lang="uk-UA" sz="3600" b="1" dirty="0" smtClean="0"/>
            </a:br>
            <a:r>
              <a:rPr lang="uk-UA" sz="3600" b="1" dirty="0" smtClean="0"/>
              <a:t>по </a:t>
            </a:r>
            <a:r>
              <a:rPr lang="uk-UA" sz="3600" b="1" dirty="0"/>
              <a:t>сезонах </a:t>
            </a:r>
            <a:r>
              <a:rPr lang="uk-UA" sz="3600" b="1" dirty="0" smtClean="0"/>
              <a:t>року, </a:t>
            </a:r>
            <a:r>
              <a:rPr lang="uk-UA" sz="3600" b="1" dirty="0"/>
              <a:t>м. </a:t>
            </a:r>
            <a:r>
              <a:rPr lang="uk-UA" sz="3600" b="1" dirty="0" smtClean="0"/>
              <a:t>Дніпро,</a:t>
            </a:r>
            <a:r>
              <a:rPr lang="uk-UA" sz="3600" dirty="0" smtClean="0"/>
              <a:t> </a:t>
            </a:r>
            <a:r>
              <a:rPr lang="uk-UA" sz="3600" b="1" dirty="0" smtClean="0"/>
              <a:t>мм</a:t>
            </a:r>
            <a:endParaRPr lang="uk-UA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997785"/>
              </p:ext>
            </p:extLst>
          </p:nvPr>
        </p:nvGraphicFramePr>
        <p:xfrm>
          <a:off x="684213" y="3270422"/>
          <a:ext cx="10848760" cy="27239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63970"/>
                <a:gridCol w="1909509"/>
                <a:gridCol w="2369164"/>
                <a:gridCol w="2416045"/>
                <a:gridCol w="1890072"/>
              </a:tblGrid>
              <a:tr h="11021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Періоди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Зима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Весна 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Літо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</a:rPr>
                        <a:t>Осінь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108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</a:rPr>
                        <a:t>1886 – 1937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FF0000"/>
                          </a:solidFill>
                          <a:effectLst/>
                        </a:rPr>
                        <a:t>98</a:t>
                      </a:r>
                      <a:endParaRPr lang="uk-UA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B050"/>
                          </a:solidFill>
                          <a:effectLst/>
                        </a:rPr>
                        <a:t>113</a:t>
                      </a:r>
                      <a:endParaRPr lang="uk-UA" sz="2400" b="1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0070C0"/>
                          </a:solidFill>
                          <a:effectLst/>
                        </a:rPr>
                        <a:t>161</a:t>
                      </a:r>
                      <a:endParaRPr lang="uk-UA" sz="24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107</a:t>
                      </a:r>
                      <a:endParaRPr lang="uk-UA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81089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bg1"/>
                          </a:solidFill>
                          <a:effectLst/>
                        </a:rPr>
                        <a:t>1961 – 2015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FF0000"/>
                          </a:solidFill>
                          <a:effectLst/>
                        </a:rPr>
                        <a:t>135</a:t>
                      </a:r>
                      <a:endParaRPr lang="uk-UA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B050"/>
                          </a:solidFill>
                          <a:effectLst/>
                        </a:rPr>
                        <a:t>127</a:t>
                      </a:r>
                      <a:endParaRPr lang="uk-UA" sz="2400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rgbClr val="0070C0"/>
                          </a:solidFill>
                          <a:effectLst/>
                        </a:rPr>
                        <a:t>159</a:t>
                      </a:r>
                      <a:endParaRPr lang="uk-UA" sz="240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118</a:t>
                      </a:r>
                      <a:endParaRPr lang="uk-UA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3107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710513"/>
            <a:ext cx="10857471" cy="2743200"/>
          </a:xfrm>
        </p:spPr>
        <p:txBody>
          <a:bodyPr>
            <a:normAutofit fontScale="90000"/>
          </a:bodyPr>
          <a:lstStyle/>
          <a:p>
            <a:r>
              <a:rPr lang="uk-UA" sz="4000" dirty="0"/>
              <a:t>Таблиця </a:t>
            </a:r>
            <a:r>
              <a:rPr lang="uk-UA" sz="4000" dirty="0" smtClean="0"/>
              <a:t>13</a:t>
            </a:r>
            <a:r>
              <a:rPr lang="uk-UA" sz="4000" dirty="0"/>
              <a:t/>
            </a:r>
            <a:br>
              <a:rPr lang="uk-UA" sz="4000" dirty="0"/>
            </a:br>
            <a:r>
              <a:rPr lang="uk-UA" sz="4000" b="1" dirty="0"/>
              <a:t>Мінімальна та максимальна </a:t>
            </a:r>
            <a:r>
              <a:rPr lang="uk-UA" sz="4000" b="1" dirty="0" smtClean="0"/>
              <a:t>кількість </a:t>
            </a:r>
            <a:r>
              <a:rPr lang="uk-UA" sz="4000" b="1" dirty="0"/>
              <a:t>атмосферних </a:t>
            </a:r>
            <a:r>
              <a:rPr lang="uk-UA" sz="4000" b="1" dirty="0" smtClean="0"/>
              <a:t>опадів,</a:t>
            </a:r>
            <a:r>
              <a:rPr lang="uk-UA" sz="4000" dirty="0"/>
              <a:t> </a:t>
            </a:r>
            <a:r>
              <a:rPr lang="uk-UA" sz="4000" b="1" dirty="0" smtClean="0"/>
              <a:t>помісячно, </a:t>
            </a:r>
            <a:br>
              <a:rPr lang="uk-UA" sz="4000" b="1" dirty="0" smtClean="0"/>
            </a:br>
            <a:r>
              <a:rPr lang="uk-UA" sz="4000" b="1" dirty="0" smtClean="0"/>
              <a:t>м</a:t>
            </a:r>
            <a:r>
              <a:rPr lang="uk-UA" sz="4000" b="1" dirty="0"/>
              <a:t>. </a:t>
            </a:r>
            <a:r>
              <a:rPr lang="uk-UA" sz="4000" b="1" smtClean="0"/>
              <a:t>Дніпро</a:t>
            </a:r>
            <a:r>
              <a:rPr lang="uk-UA" sz="4000" smtClean="0"/>
              <a:t>, </a:t>
            </a:r>
            <a:r>
              <a:rPr lang="uk-UA" sz="4000" b="1" dirty="0" smtClean="0"/>
              <a:t>мм </a:t>
            </a:r>
            <a:r>
              <a:rPr lang="uk-UA" sz="4000" dirty="0"/>
              <a:t/>
            </a:r>
            <a:br>
              <a:rPr lang="uk-UA" sz="4000" dirty="0"/>
            </a:br>
            <a:r>
              <a:rPr lang="uk-UA" b="1" dirty="0"/>
              <a:t> 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7191091"/>
              </p:ext>
            </p:extLst>
          </p:nvPr>
        </p:nvGraphicFramePr>
        <p:xfrm>
          <a:off x="684212" y="3023285"/>
          <a:ext cx="10922904" cy="3443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4579"/>
                <a:gridCol w="802855"/>
                <a:gridCol w="645454"/>
                <a:gridCol w="645454"/>
                <a:gridCol w="802855"/>
                <a:gridCol w="749633"/>
                <a:gridCol w="856077"/>
                <a:gridCol w="802855"/>
                <a:gridCol w="802855"/>
                <a:gridCol w="801722"/>
                <a:gridCol w="802855"/>
                <a:gridCol w="802855"/>
                <a:gridCol w="802855"/>
              </a:tblGrid>
              <a:tr h="49191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I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IV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V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VI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VII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VIII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IX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X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XI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XII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917">
                <a:tc gridSpan="1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1886-1937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91917"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</a:rPr>
                        <a:t>Мінімум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3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18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6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uk-UA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917">
                <a:tc>
                  <a:txBody>
                    <a:bodyPr/>
                    <a:lstStyle/>
                    <a:p>
                      <a:pPr indent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Максимум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119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81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78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110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157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142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124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192</a:t>
                      </a:r>
                      <a:endParaRPr lang="uk-UA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180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142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101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121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91917">
                <a:tc gridSpan="1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1961-2015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919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Мінімум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15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14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11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5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23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lang="uk-UA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4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</a:tr>
              <a:tr h="49191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Максимум</a:t>
                      </a:r>
                      <a:endParaRPr lang="uk-U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106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87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92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91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145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113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118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167</a:t>
                      </a:r>
                      <a:endParaRPr lang="uk-UA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137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74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128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81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65804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707" y="107091"/>
            <a:ext cx="11722444" cy="7174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Отже, короткий аналіз кліматичних змін в м. Дніпро, за періоди: 1886-1937рр. та 1961-2015рр. виявив наступне:</a:t>
            </a:r>
          </a:p>
          <a:p>
            <a:endParaRPr lang="ru-RU" sz="3200" dirty="0" smtClean="0"/>
          </a:p>
          <a:p>
            <a:pPr algn="just"/>
            <a:r>
              <a:rPr lang="uk-UA" sz="3200" dirty="0" smtClean="0"/>
              <a:t>         </a:t>
            </a:r>
            <a:r>
              <a:rPr lang="uk-UA" sz="3200" b="1" dirty="0" smtClean="0"/>
              <a:t>1. Середня річна температура повітря підвищилась на 0,6 градуси, абсолютний максимум 40,1°С (серпень, 1930) виріс до 40,9°С (серпень, 2010), абсолютний мінімум  -32,1°С (січень, 1935) піднявся до </a:t>
            </a:r>
            <a:br>
              <a:rPr lang="uk-UA" sz="3200" b="1" dirty="0" smtClean="0"/>
            </a:br>
            <a:r>
              <a:rPr lang="uk-UA" sz="3200" b="1" dirty="0" smtClean="0"/>
              <a:t>-27,8°С і змістився на грудень (1997). </a:t>
            </a:r>
            <a:endParaRPr lang="ru-RU" sz="3200" b="1" dirty="0" smtClean="0"/>
          </a:p>
          <a:p>
            <a:pPr algn="just"/>
            <a:r>
              <a:rPr lang="uk-UA" sz="3200" b="1" dirty="0" smtClean="0"/>
              <a:t>         Взимку, весною та в першій половині літа стало тепліше, в липні – дещо прохолодніше, в серпні та на початку осені теж потеплішало, середина осені майже не змінилась, а наприкінці осіннього сезону, як і в грудні теж стало тепліше. </a:t>
            </a:r>
            <a:endParaRPr lang="ru-RU" sz="3200" b="1" dirty="0" smtClean="0"/>
          </a:p>
          <a:p>
            <a:pPr indent="540385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uk-UA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1059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8364" y="58846"/>
            <a:ext cx="11723427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2. Зима стала коротшою, більш ніж на місяць. Весна стало довшою майже на місяць, літо – коротшим на 11 днів, а осінь навпаки, тривалішою на 21 день.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3. Середня річна кількість атмосферних опадів збільшилась з 477мм до 541мм. Збільшився також максимум опадів – на 20% та мінімум – на 34%. Кількість опадів майже залишилась незмінною в червні та жовтні, а в інші місяці вона зросла, особливо в холодний період року. Червень залишається найвологішим, кількість опадів за цей місяць майже не змінилась (62-67мм).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18365" y="181957"/>
            <a:ext cx="11668836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4. Спостерігаються значні коливання кількості опадів за місяць. Мінімальна кількість атмосферних опадів виросла взимку та навесні (найбільше), а також в червні і серпні, в липні та восени навпаки, зменшилась. Максимальна сума опадів теж змінилась: дещо виросла в лютому, березні та листопаді, в решті місяців зменшилась.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Останніми роками відмічено значну нерівномірність опадів, особливо літніх, як по інтенсивності і кількості: за один дощ випадає половина і навіть місячна норма опадів, так і площі і, відповідно, значно зросла тривалість бездощових періодів. 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86603" y="903449"/>
            <a:ext cx="1147776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ea typeface="Calibri" pitchFamily="34" charset="0"/>
                <a:cs typeface="Times New Roman" pitchFamily="18" charset="0"/>
              </a:rPr>
              <a:t>              м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Дніпро знаходиться в центрі області, тому виявлені тенденції, в основному, відображають зміни кліматичних умов всієї Дніпропетровщини. Такі зміни, як правило, ускладнюють умови проживання і господарську діяльність людей.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200" b="1" dirty="0" smtClean="0">
                <a:ea typeface="Calibri" pitchFamily="34" charset="0"/>
                <a:cs typeface="Times New Roman" pitchFamily="18" charset="0"/>
              </a:rPr>
              <a:t>              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Оскільки ми не можемо вплинути на клімат, то потрібно пристосовуватись до його змін, впроваджуючи нові технології. Саме адаптація до кліматичних умов зможе мінімізувати ризики, пов’язані з їх змінами.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400" b="1" dirty="0" smtClean="0"/>
              <a:t>ДЯКУЮ ЗА УВАГУ!</a:t>
            </a:r>
            <a:endParaRPr lang="uk-UA" sz="4400" b="1" dirty="0"/>
          </a:p>
        </p:txBody>
      </p:sp>
      <p:pic>
        <p:nvPicPr>
          <p:cNvPr id="1026" name="Picture 2" descr="http://ipress.ua/media/gallery/full/o/d/odisej20126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184" y="341133"/>
            <a:ext cx="6163591" cy="3614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4444" y="3001867"/>
            <a:ext cx="4608000" cy="345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740931" y="1386980"/>
            <a:ext cx="52838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 зустрічі в Дніпрі !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97224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8984" y="666516"/>
            <a:ext cx="10865711" cy="2406197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Таблиця 1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Середньомісячна та середньорічна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температура повітря (t), м. Дніпро, 1886-1937, °С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14872" y="3629628"/>
            <a:ext cx="8534400" cy="964340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5228492"/>
              </p:ext>
            </p:extLst>
          </p:nvPr>
        </p:nvGraphicFramePr>
        <p:xfrm>
          <a:off x="387179" y="3629628"/>
          <a:ext cx="10997516" cy="1928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7606"/>
                <a:gridCol w="796612"/>
                <a:gridCol w="795488"/>
                <a:gridCol w="796612"/>
                <a:gridCol w="640436"/>
                <a:gridCol w="746078"/>
                <a:gridCol w="690970"/>
                <a:gridCol w="743804"/>
                <a:gridCol w="689873"/>
                <a:gridCol w="750545"/>
                <a:gridCol w="682008"/>
                <a:gridCol w="640436"/>
                <a:gridCol w="796612"/>
                <a:gridCol w="640436"/>
              </a:tblGrid>
              <a:tr h="883508">
                <a:tc>
                  <a:txBody>
                    <a:bodyPr/>
                    <a:lstStyle/>
                    <a:p>
                      <a:pPr indent="-2520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IV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V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VI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VII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VIII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IX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X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XI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XII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</a:rPr>
                        <a:t>Рік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45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/>
                        <a:t>T</a:t>
                      </a:r>
                      <a:endParaRPr lang="uk-U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70C0"/>
                          </a:solidFill>
                          <a:effectLst/>
                        </a:rPr>
                        <a:t>-5,4</a:t>
                      </a:r>
                      <a:endParaRPr lang="uk-UA" sz="20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-4,9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0,8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9,0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16,7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20,0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</a:rPr>
                        <a:t>22,6</a:t>
                      </a:r>
                      <a:endParaRPr lang="uk-UA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20,7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15,9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9,2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2,1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-3,1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smtClean="0">
                          <a:solidFill>
                            <a:srgbClr val="7030A0"/>
                          </a:solidFill>
                          <a:effectLst/>
                        </a:rPr>
                        <a:t>8,5</a:t>
                      </a:r>
                      <a:endParaRPr lang="uk-UA" sz="20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96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61087"/>
            <a:ext cx="10643288" cy="2743200"/>
          </a:xfrm>
        </p:spPr>
        <p:txBody>
          <a:bodyPr>
            <a:noAutofit/>
          </a:bodyPr>
          <a:lstStyle/>
          <a:p>
            <a:r>
              <a:rPr lang="uk-UA" dirty="0"/>
              <a:t>Таблиця 2</a:t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Проміжки </a:t>
            </a:r>
            <a:r>
              <a:rPr lang="uk-UA" b="1" dirty="0"/>
              <a:t>змін середньомісячних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температур </a:t>
            </a:r>
            <a:r>
              <a:rPr lang="uk-UA" b="1" dirty="0"/>
              <a:t>повітря, </a:t>
            </a:r>
            <a:r>
              <a:rPr lang="uk-UA" b="1" dirty="0" smtClean="0"/>
              <a:t>м. Дніпро, </a:t>
            </a:r>
            <a:r>
              <a:rPr lang="uk-UA" b="1" dirty="0"/>
              <a:t/>
            </a:r>
            <a:br>
              <a:rPr lang="uk-UA" b="1" dirty="0"/>
            </a:br>
            <a:r>
              <a:rPr lang="uk-UA" b="1" dirty="0" smtClean="0"/>
              <a:t>1886-1937</a:t>
            </a:r>
            <a:r>
              <a:rPr lang="uk-UA" b="1" dirty="0"/>
              <a:t>, °С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1751257"/>
              </p:ext>
            </p:extLst>
          </p:nvPr>
        </p:nvGraphicFramePr>
        <p:xfrm>
          <a:off x="684212" y="3542269"/>
          <a:ext cx="10741669" cy="27470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0673"/>
                <a:gridCol w="778080"/>
                <a:gridCol w="776983"/>
                <a:gridCol w="778080"/>
                <a:gridCol w="625536"/>
                <a:gridCol w="625536"/>
                <a:gridCol w="778080"/>
                <a:gridCol w="726500"/>
                <a:gridCol w="673823"/>
                <a:gridCol w="733084"/>
                <a:gridCol w="666142"/>
                <a:gridCol w="625536"/>
                <a:gridCol w="778080"/>
                <a:gridCol w="625536"/>
              </a:tblGrid>
              <a:tr h="495486">
                <a:tc>
                  <a:txBody>
                    <a:bodyPr/>
                    <a:lstStyle/>
                    <a:p>
                      <a:pPr indent="-2520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 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IV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VIII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IX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X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XI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XII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Рік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6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Максимум</a:t>
                      </a:r>
                      <a:endParaRPr lang="uk-UA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із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середньо-місячних</a:t>
                      </a:r>
                      <a:endParaRPr lang="uk-U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12,7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20,6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25,4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25,8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25,8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20,4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14,3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7,6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5,0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10,1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6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Мінімум </a:t>
                      </a:r>
                      <a:endParaRPr lang="uk-UA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із середньо-місячних</a:t>
                      </a:r>
                      <a:endParaRPr lang="uk-U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-13,3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-14,8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-5,3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4,0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11,6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16,6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19,4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18,7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12,4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2,8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-4,9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-10,0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6,9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60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Амплітуда</a:t>
                      </a:r>
                      <a:endParaRPr lang="uk-U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13,8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16,3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10,2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8,7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9,0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8,8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6,4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7,1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8,0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11,5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15,0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3,2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589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79" y="750823"/>
            <a:ext cx="10931140" cy="2453695"/>
          </a:xfrm>
        </p:spPr>
        <p:txBody>
          <a:bodyPr>
            <a:normAutofit fontScale="90000"/>
          </a:bodyPr>
          <a:lstStyle/>
          <a:p>
            <a:r>
              <a:rPr lang="uk-UA" dirty="0"/>
              <a:t>Таблиця </a:t>
            </a:r>
            <a:r>
              <a:rPr lang="uk-UA" dirty="0" smtClean="0"/>
              <a:t>3</a:t>
            </a: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Абсолютні </a:t>
            </a:r>
            <a:r>
              <a:rPr lang="uk-UA" b="1" dirty="0"/>
              <a:t>коливання </a:t>
            </a:r>
            <a:r>
              <a:rPr lang="uk-UA" b="1" dirty="0" smtClean="0"/>
              <a:t>температури повітря, </a:t>
            </a:r>
            <a:br>
              <a:rPr lang="uk-UA" b="1" dirty="0" smtClean="0"/>
            </a:br>
            <a:r>
              <a:rPr lang="uk-UA" b="1" dirty="0" smtClean="0"/>
              <a:t>по м. Дніпро, 1886-1937</a:t>
            </a:r>
            <a:r>
              <a:rPr lang="uk-UA" b="1" dirty="0"/>
              <a:t>, °С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255173"/>
              </p:ext>
            </p:extLst>
          </p:nvPr>
        </p:nvGraphicFramePr>
        <p:xfrm>
          <a:off x="684214" y="3143726"/>
          <a:ext cx="10749905" cy="29570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4552"/>
                <a:gridCol w="734867"/>
                <a:gridCol w="733832"/>
                <a:gridCol w="734867"/>
                <a:gridCol w="590797"/>
                <a:gridCol w="590797"/>
                <a:gridCol w="734867"/>
                <a:gridCol w="686153"/>
                <a:gridCol w="689768"/>
                <a:gridCol w="686685"/>
                <a:gridCol w="728649"/>
                <a:gridCol w="734867"/>
                <a:gridCol w="734867"/>
                <a:gridCol w="904337"/>
              </a:tblGrid>
              <a:tr h="5212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</a:rPr>
                        <a:t> 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I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II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III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IV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V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VI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VII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VIII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IX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X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XI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XII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dirty="0">
                          <a:effectLst/>
                        </a:rPr>
                        <a:t>Рік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52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</a:rPr>
                        <a:t>Абсолютний</a:t>
                      </a: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максимум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11,5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22,9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29,2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32,9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38,0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39,0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40,1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34,9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30,5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23,6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12,1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40,1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04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</a:rPr>
                        <a:t>Абсолютний</a:t>
                      </a:r>
                      <a:endParaRPr lang="ru-RU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</a:rPr>
                        <a:t>мінімум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-32,1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-30,0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-21,2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-9,0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-1,0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3,2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7,6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6,2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-1,6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-18,0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-20,1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-26,0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-32,1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56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uk-UA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effectLst/>
                        </a:rPr>
                        <a:t>Амплітуда</a:t>
                      </a:r>
                      <a:endParaRPr lang="uk-UA" sz="12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uk-UA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43,6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42,9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44,1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38,2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33,9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34,8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31,4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33,9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36,5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48,5</a:t>
                      </a:r>
                      <a:endParaRPr lang="uk-UA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43,7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38,1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effectLst/>
                        </a:rPr>
                        <a:t>72,2</a:t>
                      </a:r>
                      <a:endParaRPr lang="uk-UA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08145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3032232466"/>
              </p:ext>
            </p:extLst>
          </p:nvPr>
        </p:nvGraphicFramePr>
        <p:xfrm>
          <a:off x="411893" y="214184"/>
          <a:ext cx="11508258" cy="6268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42004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09" y="500450"/>
            <a:ext cx="10609864" cy="2743200"/>
          </a:xfrm>
        </p:spPr>
        <p:txBody>
          <a:bodyPr/>
          <a:lstStyle/>
          <a:p>
            <a:r>
              <a:rPr lang="uk-UA" dirty="0" smtClean="0"/>
              <a:t>Таблиця 4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Середньомісячна та середньорічна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температура повітря (</a:t>
            </a:r>
            <a:r>
              <a:rPr lang="en-US" b="1" dirty="0" smtClean="0"/>
              <a:t>T</a:t>
            </a:r>
            <a:r>
              <a:rPr lang="uk-UA" b="1" dirty="0" smtClean="0"/>
              <a:t>), м. Дніпро, 1961-2015, °С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388076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8373872"/>
              </p:ext>
            </p:extLst>
          </p:nvPr>
        </p:nvGraphicFramePr>
        <p:xfrm>
          <a:off x="684212" y="3534033"/>
          <a:ext cx="10601626" cy="2040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0121"/>
                <a:gridCol w="758256"/>
                <a:gridCol w="758256"/>
                <a:gridCol w="679405"/>
                <a:gridCol w="810974"/>
                <a:gridCol w="762317"/>
                <a:gridCol w="786647"/>
                <a:gridCol w="762316"/>
                <a:gridCol w="721768"/>
                <a:gridCol w="802865"/>
                <a:gridCol w="689329"/>
                <a:gridCol w="651472"/>
                <a:gridCol w="758256"/>
                <a:gridCol w="749644"/>
              </a:tblGrid>
              <a:tr h="900841">
                <a:tc>
                  <a:txBody>
                    <a:bodyPr/>
                    <a:lstStyle/>
                    <a:p>
                      <a:pPr indent="-2520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 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IV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V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VI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VII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VIII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IX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X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XI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XII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smtClean="0">
                          <a:effectLst/>
                        </a:rPr>
                        <a:t>Рік</a:t>
                      </a:r>
                      <a:endParaRPr lang="uk-U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393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 smtClean="0">
                          <a:effectLst/>
                        </a:rPr>
                        <a:t>T</a:t>
                      </a:r>
                      <a:endParaRPr lang="uk-UA" sz="22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70C0"/>
                          </a:solidFill>
                          <a:effectLst/>
                        </a:rPr>
                        <a:t>-4,9</a:t>
                      </a:r>
                      <a:endParaRPr lang="uk-UA" sz="22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-3,6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1,4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9,8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16,3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19,9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FF0000"/>
                          </a:solidFill>
                          <a:effectLst/>
                        </a:rPr>
                        <a:t>21,9</a:t>
                      </a:r>
                      <a:endParaRPr lang="uk-UA" sz="2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21,2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15,6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8,8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2,5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effectLst/>
                        </a:rPr>
                        <a:t>-2,2</a:t>
                      </a:r>
                      <a:endParaRPr lang="uk-UA" sz="2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7030A0"/>
                          </a:solidFill>
                          <a:effectLst/>
                        </a:rPr>
                        <a:t>9,1</a:t>
                      </a:r>
                      <a:endParaRPr lang="uk-UA" sz="22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4677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10667527" cy="2743200"/>
          </a:xfrm>
        </p:spPr>
        <p:txBody>
          <a:bodyPr>
            <a:noAutofit/>
          </a:bodyPr>
          <a:lstStyle/>
          <a:p>
            <a:r>
              <a:rPr lang="uk-UA" dirty="0"/>
              <a:t>Таблиця 5</a:t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Проміжки </a:t>
            </a:r>
            <a:r>
              <a:rPr lang="uk-UA" b="1" dirty="0"/>
              <a:t>змін </a:t>
            </a:r>
            <a:r>
              <a:rPr lang="uk-UA" b="1" dirty="0" smtClean="0"/>
              <a:t>середньомісячних </a:t>
            </a:r>
            <a:br>
              <a:rPr lang="uk-UA" b="1" dirty="0" smtClean="0"/>
            </a:br>
            <a:r>
              <a:rPr lang="uk-UA" b="1" dirty="0" smtClean="0"/>
              <a:t>температур повітря,</a:t>
            </a:r>
            <a:r>
              <a:rPr lang="uk-UA" dirty="0"/>
              <a:t> </a:t>
            </a:r>
            <a:r>
              <a:rPr lang="uk-UA" b="1" dirty="0" smtClean="0"/>
              <a:t>м. Дніпро, </a:t>
            </a:r>
            <a:br>
              <a:rPr lang="uk-UA" b="1" dirty="0" smtClean="0"/>
            </a:br>
            <a:r>
              <a:rPr lang="uk-UA" b="1" dirty="0" smtClean="0"/>
              <a:t>1961-2015</a:t>
            </a:r>
            <a:r>
              <a:rPr lang="uk-UA" b="1" dirty="0"/>
              <a:t>, °С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50365611"/>
              </p:ext>
            </p:extLst>
          </p:nvPr>
        </p:nvGraphicFramePr>
        <p:xfrm>
          <a:off x="684212" y="3428999"/>
          <a:ext cx="10667528" cy="27524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9970"/>
                <a:gridCol w="772709"/>
                <a:gridCol w="771620"/>
                <a:gridCol w="772709"/>
                <a:gridCol w="621219"/>
                <a:gridCol w="621219"/>
                <a:gridCol w="772709"/>
                <a:gridCol w="721485"/>
                <a:gridCol w="669172"/>
                <a:gridCol w="728025"/>
                <a:gridCol w="661544"/>
                <a:gridCol w="621219"/>
                <a:gridCol w="772709"/>
                <a:gridCol w="621219"/>
              </a:tblGrid>
              <a:tr h="497751">
                <a:tc>
                  <a:txBody>
                    <a:bodyPr/>
                    <a:lstStyle/>
                    <a:p>
                      <a:pPr indent="-25209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 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IV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VIII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IX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X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XI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XII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</a:rPr>
                        <a:t>Рік</a:t>
                      </a:r>
                      <a:endParaRPr lang="uk-U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9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Максимум</a:t>
                      </a:r>
                      <a:endParaRPr lang="uk-UA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із середньо-місячних</a:t>
                      </a:r>
                      <a:endParaRPr lang="uk-U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0,1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6,1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13,8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24,3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26,0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25,8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12,4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8,8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1,8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11,3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9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Мінімум </a:t>
                      </a:r>
                      <a:endParaRPr lang="uk-UA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із середньо-місячних</a:t>
                      </a:r>
                      <a:endParaRPr lang="uk-UA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-13,0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-12,6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-6,9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3,7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12,6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17,0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18,6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17,7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11,7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4,1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-6,6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-8,2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6,3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92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uk-UA" sz="16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Амплітуда</a:t>
                      </a:r>
                      <a:endParaRPr lang="uk-U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13,1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15,1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13,0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10,1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7,9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7,3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7,4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8,1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8,8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8,3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15,4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10,0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1071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09" y="413952"/>
            <a:ext cx="10791095" cy="2765854"/>
          </a:xfrm>
        </p:spPr>
        <p:txBody>
          <a:bodyPr/>
          <a:lstStyle/>
          <a:p>
            <a:r>
              <a:rPr lang="uk-UA" dirty="0"/>
              <a:t>Таблиця 6</a:t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b="1" dirty="0" smtClean="0"/>
              <a:t>Абсолютні </a:t>
            </a:r>
            <a:r>
              <a:rPr lang="uk-UA" b="1" dirty="0"/>
              <a:t>коливання температури повітря,</a:t>
            </a:r>
            <a:r>
              <a:rPr lang="uk-UA" dirty="0"/>
              <a:t/>
            </a:r>
            <a:br>
              <a:rPr lang="uk-UA" dirty="0"/>
            </a:br>
            <a:r>
              <a:rPr lang="uk-UA" b="1" dirty="0" smtClean="0"/>
              <a:t>м. Дніпро, 1961-2015</a:t>
            </a:r>
            <a:r>
              <a:rPr lang="uk-UA" b="1" dirty="0"/>
              <a:t>, °С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401" y="3818925"/>
            <a:ext cx="8535988" cy="1879600"/>
          </a:xfrm>
        </p:spPr>
        <p:txBody>
          <a:bodyPr/>
          <a:lstStyle/>
          <a:p>
            <a:endParaRPr lang="uk-UA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64397"/>
              </p:ext>
            </p:extLst>
          </p:nvPr>
        </p:nvGraphicFramePr>
        <p:xfrm>
          <a:off x="659969" y="3402228"/>
          <a:ext cx="10791094" cy="2858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2982"/>
                <a:gridCol w="749132"/>
                <a:gridCol w="748075"/>
                <a:gridCol w="749132"/>
                <a:gridCol w="662244"/>
                <a:gridCol w="645055"/>
                <a:gridCol w="646360"/>
                <a:gridCol w="699472"/>
                <a:gridCol w="728804"/>
                <a:gridCol w="674366"/>
                <a:gridCol w="742793"/>
                <a:gridCol w="749132"/>
                <a:gridCol w="749132"/>
                <a:gridCol w="754415"/>
              </a:tblGrid>
              <a:tr h="4680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dirty="0">
                          <a:effectLst/>
                        </a:rPr>
                        <a:t> 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I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II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III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IV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V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VI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VII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VIII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IX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X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XI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XII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600" dirty="0">
                          <a:effectLst/>
                        </a:rPr>
                        <a:t>Рік</a:t>
                      </a:r>
                      <a:endParaRPr lang="uk-UA" sz="2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25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Абсолютний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максимум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11,5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17,5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24,1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31,8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36,1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38,0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39,8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</a:rPr>
                        <a:t>40,9</a:t>
                      </a:r>
                      <a:endParaRPr lang="uk-UA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36,5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32,6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20,6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13,5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40,9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58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Абсолютний</a:t>
                      </a:r>
                      <a:endParaRPr lang="ru-RU" sz="12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мінімум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bg1"/>
                          </a:solidFill>
                          <a:effectLst/>
                        </a:rPr>
                        <a:t>-26,1</a:t>
                      </a:r>
                      <a:endParaRPr lang="uk-UA" sz="18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-24,6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-26,5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-8,0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-2,4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-3,1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-7,5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-17,9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70C0"/>
                          </a:solidFill>
                          <a:effectLst/>
                        </a:rPr>
                        <a:t>-27,8</a:t>
                      </a:r>
                      <a:endParaRPr lang="uk-UA" sz="1800" b="1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-27,8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72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Амплітуда</a:t>
                      </a:r>
                      <a:endParaRPr lang="uk-UA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37,6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42,1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50,6</a:t>
                      </a:r>
                      <a:endParaRPr lang="uk-UA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39,8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38,5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32,5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30,9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37,0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39,6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40,1</a:t>
                      </a:r>
                      <a:endParaRPr lang="uk-UA" sz="18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38,5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41,3</a:t>
                      </a:r>
                      <a:endParaRPr lang="uk-UA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effectLst/>
                        </a:rPr>
                        <a:t>68,7</a:t>
                      </a:r>
                      <a:endParaRPr lang="uk-UA" sz="1800" b="1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2058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|0.8"/>
</p:tagLst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622</TotalTime>
  <Words>1153</Words>
  <Application>Microsoft Office PowerPoint</Application>
  <PresentationFormat>Произвольный</PresentationFormat>
  <Paragraphs>685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Сектор</vt:lpstr>
      <vt:lpstr>Короткий аналіз кліматичних змін  на Дніпропетровщині </vt:lpstr>
      <vt:lpstr>Слайд 2</vt:lpstr>
      <vt:lpstr>Таблиця 1  Середньомісячна та середньорічна температура повітря (t), м. Дніпро, 1886-1937, °С </vt:lpstr>
      <vt:lpstr>Таблиця 2  Проміжки змін середньомісячних  температур повітря, м. Дніпро,  1886-1937, °С </vt:lpstr>
      <vt:lpstr>Таблиця 3  Абсолютні коливання температури повітря,  по м. Дніпро, 1886-1937, °С </vt:lpstr>
      <vt:lpstr>Слайд 6</vt:lpstr>
      <vt:lpstr>Таблиця 4  Середньомісячна та середньорічна температура повітря (T), м. Дніпро, 1961-2015, °С </vt:lpstr>
      <vt:lpstr>Таблиця 5  Проміжки змін середньомісячних  температур повітря, м. Дніпро,  1961-2015, °С </vt:lpstr>
      <vt:lpstr>Таблиця 6  Абсолютні коливання температури повітря, м. Дніпро, 1961-2015, °С </vt:lpstr>
      <vt:lpstr>Таблиця 7  Середньомісячна та середньорічна температура повітря, м. Дніпро, °С </vt:lpstr>
      <vt:lpstr>Слайд 11</vt:lpstr>
      <vt:lpstr>Таблиця 8  Абсолютні коливання температури повітря,  м. Дніпро, °С </vt:lpstr>
      <vt:lpstr>Слайд 13</vt:lpstr>
      <vt:lpstr>Слайд 14</vt:lpstr>
      <vt:lpstr>Таблиця 9 Дати переходу середньодобової  температури повітря через &lt;0°С, &gt;0°С, &gt;15°С, &lt;15°С м. Дніпро </vt:lpstr>
      <vt:lpstr>Таблиця 10  Тривалість сезонів, м. Дніпро за періоди 1886-1937 та 1961-2015 </vt:lpstr>
      <vt:lpstr>Слайд 17</vt:lpstr>
      <vt:lpstr>Слайд 18</vt:lpstr>
      <vt:lpstr>Таблиця 11  Кількість атмосферних опадів,  м. Дніпро, помісячно, мм </vt:lpstr>
      <vt:lpstr>Слайд 20</vt:lpstr>
      <vt:lpstr>Таблиця 12  Кількість атмосферних опадів  по сезонах року, м. Дніпро, мм</vt:lpstr>
      <vt:lpstr>Таблиця 13 Мінімальна та максимальна кількість атмосферних опадів, помісячно,  м. Дніпро, мм    </vt:lpstr>
      <vt:lpstr>Слайд 23</vt:lpstr>
      <vt:lpstr>Слайд 24</vt:lpstr>
      <vt:lpstr>Слайд 25</vt:lpstr>
      <vt:lpstr>Слайд 26</vt:lpstr>
      <vt:lpstr>ДЯКУЮ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Короткий аналіз змін кліматичних умов  на Дніпропетровщині</dc:title>
  <dc:creator>arm</dc:creator>
  <cp:lastModifiedBy>HOMEPC</cp:lastModifiedBy>
  <cp:revision>94</cp:revision>
  <dcterms:created xsi:type="dcterms:W3CDTF">2016-05-04T12:42:11Z</dcterms:created>
  <dcterms:modified xsi:type="dcterms:W3CDTF">2019-06-03T18:21:34Z</dcterms:modified>
</cp:coreProperties>
</file>