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5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AF6204F-75F5-4A86-A147-13E7CF7FC319}" type="slidenum"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/>
          <a:p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3850560" y="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fld id="{02AA2621-13A8-4B6E-8014-9A457DA231F9}" type="datetime1">
              <a:rPr b="0" lang="ru-RU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13.07.2019</a:t>
            </a:fld>
            <a:endParaRPr b="0" lang="ru-RU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F71F4EAA-CF5A-4A57-B089-C5420EE34521}" type="slidenum">
              <a:rPr b="0" lang="ru-RU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26972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191088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191088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126972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2856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160" cy="594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126972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191088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91088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126972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2856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160" cy="594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126972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1910880" y="182556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191088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126972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28560" y="4098240"/>
            <a:ext cx="6102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160" cy="594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600200" y="409824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00200" y="1825560"/>
            <a:ext cx="9248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189576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slideLayout" Target="../slideLayouts/slideLayout1.xml"/><Relationship Id="rId9" Type="http://schemas.openxmlformats.org/officeDocument/2006/relationships/slideLayout" Target="../slideLayouts/slideLayout2.xml"/><Relationship Id="rId10" Type="http://schemas.openxmlformats.org/officeDocument/2006/relationships/slideLayout" Target="../slideLayouts/slideLayout3.xml"/><Relationship Id="rId11" Type="http://schemas.openxmlformats.org/officeDocument/2006/relationships/slideLayout" Target="../slideLayouts/slideLayout4.xml"/><Relationship Id="rId12" Type="http://schemas.openxmlformats.org/officeDocument/2006/relationships/slideLayout" Target="../slideLayouts/slideLayout5.xml"/><Relationship Id="rId13" Type="http://schemas.openxmlformats.org/officeDocument/2006/relationships/slideLayout" Target="../slideLayouts/slideLayout6.xml"/><Relationship Id="rId14" Type="http://schemas.openxmlformats.org/officeDocument/2006/relationships/slideLayout" Target="../slideLayouts/slideLayout7.xml"/><Relationship Id="rId15" Type="http://schemas.openxmlformats.org/officeDocument/2006/relationships/slideLayout" Target="../slideLayouts/slideLayout8.xml"/><Relationship Id="rId16" Type="http://schemas.openxmlformats.org/officeDocument/2006/relationships/slideLayout" Target="../slideLayouts/slideLayout9.xml"/><Relationship Id="rId17" Type="http://schemas.openxmlformats.org/officeDocument/2006/relationships/slideLayout" Target="../slideLayouts/slideLayout10.xml"/><Relationship Id="rId18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Relationship Id="rId9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rafik 40" descr=""/>
          <p:cNvPicPr/>
          <p:nvPr/>
        </p:nvPicPr>
        <p:blipFill>
          <a:blip r:embed="rId2"/>
          <a:stretch/>
        </p:blipFill>
        <p:spPr>
          <a:xfrm>
            <a:off x="-48960" y="3662280"/>
            <a:ext cx="5926680" cy="3195000"/>
          </a:xfrm>
          <a:prstGeom prst="rect">
            <a:avLst/>
          </a:prstGeom>
          <a:ln>
            <a:noFill/>
          </a:ln>
        </p:spPr>
      </p:pic>
      <p:pic>
        <p:nvPicPr>
          <p:cNvPr id="1" name="Grafik 46" descr=""/>
          <p:cNvPicPr/>
          <p:nvPr/>
        </p:nvPicPr>
        <p:blipFill>
          <a:blip r:embed="rId3"/>
          <a:srcRect l="1695" t="0" r="0" b="0"/>
          <a:stretch/>
        </p:blipFill>
        <p:spPr>
          <a:xfrm>
            <a:off x="0" y="0"/>
            <a:ext cx="2204280" cy="3661560"/>
          </a:xfrm>
          <a:prstGeom prst="rect">
            <a:avLst/>
          </a:prstGeom>
          <a:ln>
            <a:noFill/>
          </a:ln>
        </p:spPr>
      </p:pic>
      <p:pic>
        <p:nvPicPr>
          <p:cNvPr id="2" name="Grafik 3" descr=""/>
          <p:cNvPicPr/>
          <p:nvPr/>
        </p:nvPicPr>
        <p:blipFill>
          <a:blip r:embed="rId4"/>
          <a:srcRect l="103" t="4508" r="103" b="4508"/>
          <a:stretch/>
        </p:blipFill>
        <p:spPr>
          <a:xfrm>
            <a:off x="2205000" y="0"/>
            <a:ext cx="3661560" cy="3661560"/>
          </a:xfrm>
          <a:prstGeom prst="rect">
            <a:avLst/>
          </a:prstGeom>
          <a:ln>
            <a:noFill/>
          </a:ln>
        </p:spPr>
      </p:pic>
      <p:pic>
        <p:nvPicPr>
          <p:cNvPr id="3" name="Grafik 4" descr=""/>
          <p:cNvPicPr/>
          <p:nvPr/>
        </p:nvPicPr>
        <p:blipFill>
          <a:blip r:embed="rId5"/>
          <a:srcRect l="0" t="1062" r="0" b="1062"/>
          <a:stretch/>
        </p:blipFill>
        <p:spPr>
          <a:xfrm>
            <a:off x="5857920" y="3662280"/>
            <a:ext cx="3285360" cy="3195000"/>
          </a:xfrm>
          <a:prstGeom prst="rect">
            <a:avLst/>
          </a:prstGeom>
          <a:ln>
            <a:noFill/>
          </a:ln>
        </p:spPr>
      </p:pic>
      <p:pic>
        <p:nvPicPr>
          <p:cNvPr id="4" name="Grafik 6" descr=""/>
          <p:cNvPicPr/>
          <p:nvPr/>
        </p:nvPicPr>
        <p:blipFill>
          <a:blip r:embed="rId6"/>
          <a:stretch/>
        </p:blipFill>
        <p:spPr>
          <a:xfrm>
            <a:off x="6453360" y="4098600"/>
            <a:ext cx="2114640" cy="2260080"/>
          </a:xfrm>
          <a:prstGeom prst="rect">
            <a:avLst/>
          </a:prstGeom>
          <a:ln>
            <a:noFill/>
          </a:ln>
        </p:spPr>
      </p:pic>
      <p:pic>
        <p:nvPicPr>
          <p:cNvPr id="5" name="Grafik 7" descr=""/>
          <p:cNvPicPr/>
          <p:nvPr/>
        </p:nvPicPr>
        <p:blipFill>
          <a:blip r:embed="rId7"/>
          <a:srcRect l="0" t="0" r="0" b="41637"/>
          <a:stretch/>
        </p:blipFill>
        <p:spPr>
          <a:xfrm>
            <a:off x="5997240" y="583200"/>
            <a:ext cx="3016080" cy="1760040"/>
          </a:xfrm>
          <a:prstGeom prst="rect">
            <a:avLst/>
          </a:prstGeom>
          <a:ln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  <p:sldLayoutId id="2147483660" r:id="rId19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36" descr=""/>
          <p:cNvPicPr/>
          <p:nvPr/>
        </p:nvPicPr>
        <p:blipFill>
          <a:blip r:embed="rId2"/>
          <a:srcRect l="3173" t="0" r="0" b="0"/>
          <a:stretch/>
        </p:blipFill>
        <p:spPr>
          <a:xfrm>
            <a:off x="-9360" y="6295320"/>
            <a:ext cx="3025800" cy="561960"/>
          </a:xfrm>
          <a:prstGeom prst="rect">
            <a:avLst/>
          </a:prstGeom>
          <a:ln>
            <a:noFill/>
          </a:ln>
        </p:spPr>
      </p:pic>
      <p:pic>
        <p:nvPicPr>
          <p:cNvPr id="45" name="Grafik 32" descr=""/>
          <p:cNvPicPr/>
          <p:nvPr/>
        </p:nvPicPr>
        <p:blipFill>
          <a:blip r:embed="rId3"/>
          <a:stretch/>
        </p:blipFill>
        <p:spPr>
          <a:xfrm>
            <a:off x="6121440" y="6295320"/>
            <a:ext cx="3028320" cy="561960"/>
          </a:xfrm>
          <a:prstGeom prst="rect">
            <a:avLst/>
          </a:prstGeom>
          <a:ln>
            <a:noFill/>
          </a:ln>
        </p:spPr>
      </p:pic>
      <p:pic>
        <p:nvPicPr>
          <p:cNvPr id="46" name="Grafik 34" descr=""/>
          <p:cNvPicPr/>
          <p:nvPr/>
        </p:nvPicPr>
        <p:blipFill>
          <a:blip r:embed="rId4"/>
          <a:stretch/>
        </p:blipFill>
        <p:spPr>
          <a:xfrm>
            <a:off x="3022200" y="6295320"/>
            <a:ext cx="3098520" cy="561960"/>
          </a:xfrm>
          <a:prstGeom prst="rect">
            <a:avLst/>
          </a:prstGeom>
          <a:ln>
            <a:noFill/>
          </a:ln>
        </p:spPr>
      </p:pic>
      <p:pic>
        <p:nvPicPr>
          <p:cNvPr id="47" name="Grafik 38" descr=""/>
          <p:cNvPicPr/>
          <p:nvPr/>
        </p:nvPicPr>
        <p:blipFill>
          <a:blip r:embed="rId5"/>
          <a:stretch/>
        </p:blipFill>
        <p:spPr>
          <a:xfrm>
            <a:off x="628560" y="1681200"/>
            <a:ext cx="7885800" cy="45000"/>
          </a:xfrm>
          <a:prstGeom prst="rect">
            <a:avLst/>
          </a:prstGeom>
          <a:ln>
            <a:noFill/>
          </a:ln>
        </p:spPr>
      </p:pic>
      <p:pic>
        <p:nvPicPr>
          <p:cNvPr id="48" name="Grafik 4" descr=""/>
          <p:cNvPicPr/>
          <p:nvPr/>
        </p:nvPicPr>
        <p:blipFill>
          <a:blip r:embed="rId6"/>
          <a:stretch/>
        </p:blipFill>
        <p:spPr>
          <a:xfrm>
            <a:off x="8547480" y="6269400"/>
            <a:ext cx="574560" cy="613800"/>
          </a:xfrm>
          <a:prstGeom prst="rect">
            <a:avLst/>
          </a:prstGeom>
          <a:ln>
            <a:noFill/>
          </a:ln>
        </p:spPr>
      </p:pic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fik 20" descr=""/>
          <p:cNvPicPr/>
          <p:nvPr/>
        </p:nvPicPr>
        <p:blipFill>
          <a:blip r:embed="rId2"/>
          <a:srcRect l="2458" t="0" r="0" b="0"/>
          <a:stretch/>
        </p:blipFill>
        <p:spPr>
          <a:xfrm>
            <a:off x="0" y="6295320"/>
            <a:ext cx="3021480" cy="561960"/>
          </a:xfrm>
          <a:prstGeom prst="rect">
            <a:avLst/>
          </a:prstGeom>
          <a:ln>
            <a:noFill/>
          </a:ln>
        </p:spPr>
      </p:pic>
      <p:pic>
        <p:nvPicPr>
          <p:cNvPr id="88" name="Grafik 18" descr=""/>
          <p:cNvPicPr/>
          <p:nvPr/>
        </p:nvPicPr>
        <p:blipFill>
          <a:blip r:embed="rId3"/>
          <a:stretch/>
        </p:blipFill>
        <p:spPr>
          <a:xfrm>
            <a:off x="6121440" y="6295320"/>
            <a:ext cx="3028320" cy="561960"/>
          </a:xfrm>
          <a:prstGeom prst="rect">
            <a:avLst/>
          </a:prstGeom>
          <a:ln>
            <a:noFill/>
          </a:ln>
        </p:spPr>
      </p:pic>
      <p:pic>
        <p:nvPicPr>
          <p:cNvPr id="89" name="Grafik 19" descr=""/>
          <p:cNvPicPr/>
          <p:nvPr/>
        </p:nvPicPr>
        <p:blipFill>
          <a:blip r:embed="rId4"/>
          <a:stretch/>
        </p:blipFill>
        <p:spPr>
          <a:xfrm>
            <a:off x="3022200" y="6295320"/>
            <a:ext cx="3098520" cy="561960"/>
          </a:xfrm>
          <a:prstGeom prst="rect">
            <a:avLst/>
          </a:prstGeom>
          <a:ln>
            <a:noFill/>
          </a:ln>
        </p:spPr>
      </p:pic>
      <p:pic>
        <p:nvPicPr>
          <p:cNvPr id="90" name="Grafik 21" descr=""/>
          <p:cNvPicPr/>
          <p:nvPr/>
        </p:nvPicPr>
        <p:blipFill>
          <a:blip r:embed="rId5"/>
          <a:stretch/>
        </p:blipFill>
        <p:spPr>
          <a:xfrm>
            <a:off x="628560" y="1681200"/>
            <a:ext cx="7885800" cy="45000"/>
          </a:xfrm>
          <a:prstGeom prst="rect">
            <a:avLst/>
          </a:prstGeom>
          <a:ln>
            <a:noFill/>
          </a:ln>
        </p:spPr>
      </p:pic>
      <p:pic>
        <p:nvPicPr>
          <p:cNvPr id="91" name="Grafik 14" descr=""/>
          <p:cNvPicPr/>
          <p:nvPr/>
        </p:nvPicPr>
        <p:blipFill>
          <a:blip r:embed="rId6"/>
          <a:stretch/>
        </p:blipFill>
        <p:spPr>
          <a:xfrm>
            <a:off x="8547480" y="6269400"/>
            <a:ext cx="574560" cy="613800"/>
          </a:xfrm>
          <a:prstGeom prst="rect">
            <a:avLst/>
          </a:prstGeom>
          <a:ln>
            <a:noFill/>
          </a:ln>
        </p:spPr>
      </p:pic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2812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189576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2619720" y="1825560"/>
            <a:ext cx="1895760" cy="435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389160" y="4172760"/>
            <a:ext cx="5095440" cy="13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Стратегія адаптації до зміни клімату в Саксонії-Ангальт </a:t>
            </a:r>
            <a:br/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Розробка / впровадження / актуалізація</a:t>
            </a:r>
            <a:br/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389160" y="5489280"/>
            <a:ext cx="5107680" cy="117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Кліматична коференція, Дніпро 6-7 червня 2019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Брігітте Швабе-Хагедорн, Андреа Волльмерт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Міністерство екології, сільського господарства та енергетики Саксонії-Ангальт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28560" y="365040"/>
            <a:ext cx="7886160" cy="106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Робочі кроки</a:t>
            </a:r>
            <a:endParaRPr b="0" lang="ru-RU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628560" y="1875600"/>
            <a:ext cx="7886160" cy="430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2007:    Земельний уряд призначає міждисциплінарну робочу групу з питань зміни клімату 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Члени: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всіх відповідних міністерств і спеціалізовані органи землі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університети та вищі навчальні заклади землі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коммунальні основні асоціації землі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німецька гідрометслужба (DWD)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центр досліджень навколишнього середовища Гельмгольца (UFZ) Лейпциг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br/>
            <a:r>
              <a:rPr b="0" lang="ru-RU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Основне завдання окрім іншого: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Розробка стратегії адаптації для федеральної землі, моніторинг впровадження та регулярна актуалізація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628560" y="6404040"/>
            <a:ext cx="10317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6-7 червня 2019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3029040" y="6404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Кліматична конференція Дніпро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645804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747BE37C-92BD-42FE-B261-3232EA556028}" type="slidenum"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628560" y="365040"/>
            <a:ext cx="788616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Робочі кроки</a:t>
            </a:r>
            <a:endParaRPr b="0" lang="ru-RU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628560" y="1825560"/>
            <a:ext cx="813672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2008/9: Дослідження вразливості для Саксонії-Ангальт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2009: Громадські слухання щодо проекту стратегії адаптації (всі муніципалітети, відповідні асоціації, об‘єднання, установи)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2010: Земельний уряд підтверджує "Стратегію адаптації до зміни клімату та відповідний план дій"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2012: 1. Звіт про виконання стратегії адаптації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2012: Дослідження впливу клімату для Саксонії-Ангальт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2013: Громадські слухання щодо проекту актуалізації стратегії адаптації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62856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6-7 червня 2019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3029040" y="6404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Кліматична конференція Дніпро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5"/>
          <p:cNvSpPr/>
          <p:nvPr/>
        </p:nvSpPr>
        <p:spPr>
          <a:xfrm>
            <a:off x="645804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92A0C42F-4797-45C3-95B2-9EBE65AE15C5}" type="slidenum"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28560" y="365040"/>
            <a:ext cx="788616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Робочі кроки</a:t>
            </a:r>
            <a:endParaRPr b="0" lang="ru-RU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2013: Земельний уряд підтверджує актуалізацію стратегії адаптації, інтеграцію плану дій у стратегію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2015: Другий звіт про реалізацію стратегії адаптації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2015: Аналіз клімату Саксонії-Ангальт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2018: Актуалізкація стратегії адаптації та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громадські слухання щодо проекту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2019: Підтвердження актуалізкації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стратегія адаптації земельним урядом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Державний уряд вимагає оновлення стратегії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 пізніше 2024 року</a:t>
            </a: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ru-RU" sz="1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62856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6-7 червня 2019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3029040" y="6404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Кліматична конференція Дніпро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5"/>
          <p:cNvSpPr/>
          <p:nvPr/>
        </p:nvSpPr>
        <p:spPr>
          <a:xfrm>
            <a:off x="645804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04DEC27-AE77-40AF-9282-D3A4D79A0EE7}" type="slidenum"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3" name="Picture 2" descr=""/>
          <p:cNvPicPr/>
          <p:nvPr/>
        </p:nvPicPr>
        <p:blipFill>
          <a:blip r:embed="rId1"/>
          <a:stretch/>
        </p:blipFill>
        <p:spPr>
          <a:xfrm>
            <a:off x="6672240" y="3305160"/>
            <a:ext cx="1967760" cy="2784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628560" y="365040"/>
            <a:ext cx="7886160" cy="128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Розглянуті сектори в</a:t>
            </a:r>
            <a:br/>
            <a:r>
              <a:rPr b="0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актуальній стратегії адаптації </a:t>
            </a:r>
            <a:endParaRPr b="0" lang="ru-RU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628560" y="1825560"/>
            <a:ext cx="3885480" cy="435060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Здоров'я людини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Вода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Земля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Сільське господарство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Лісництво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Тваринний та рослинний світ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Регіональна економіка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Туризм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Енергетика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Земельне та регіональне планування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4629240" y="1825560"/>
            <a:ext cx="3885480" cy="4350600"/>
          </a:xfrm>
          <a:prstGeom prst="rect">
            <a:avLst/>
          </a:prstGeom>
          <a:solidFill>
            <a:srgbClr val="ffffff"/>
          </a:solidFill>
          <a:ln w="6480">
            <a:solidFill>
              <a:srgbClr val="70ad4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Будівництво, інженерні системи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Мобільність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Цивільна оборона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Постачання харчування в екстренних ситуаціях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Культура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Освіта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Сільська місцевість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Громади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Окремі глави та інше власного забезпечення, соціальна складова та моніторинг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4"/>
          <p:cNvSpPr/>
          <p:nvPr/>
        </p:nvSpPr>
        <p:spPr>
          <a:xfrm>
            <a:off x="645804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2ED881B4-9BD0-4AA0-86EF-F6311365C977}" type="slidenum"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&lt;номер&gt;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5"/>
          <p:cNvSpPr/>
          <p:nvPr/>
        </p:nvSpPr>
        <p:spPr>
          <a:xfrm>
            <a:off x="628560" y="640404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6-7 червня 2019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6"/>
          <p:cNvSpPr/>
          <p:nvPr/>
        </p:nvSpPr>
        <p:spPr>
          <a:xfrm>
            <a:off x="3029040" y="6404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Кліматична конференція Дніпро</a:t>
            </a:r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2018_LAU_Vorlage_Powerpoint_energie (1)</Template>
  <TotalTime>44</TotalTime>
  <Application>LibreOffice/5.3.6.1$Windows_x86 LibreOffice_project/686f202eff87ef707079aeb7f485847613344eb7</Application>
  <Words>119</Words>
  <Paragraphs>75</Paragraphs>
  <Company>HP Inc.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2019-04-12T06:22:22Z</dcterms:created>
  <dc:creator>Strauß, Christoph</dc:creator>
  <dc:description/>
  <dc:language>ru-RU</dc:language>
  <cp:lastModifiedBy/>
  <cp:lastPrinted>2019-05-27T08:26:40Z</cp:lastPrinted>
  <dcterms:modified xsi:type="dcterms:W3CDTF">2019-07-13T08:36:36Z</dcterms:modified>
  <cp:revision>126</cp:revision>
  <dc:subject/>
  <dc:title>Eckpunkte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HP Inc.</vt:lpwstr>
  </property>
  <property fmtid="{D5CDD505-2E9C-101B-9397-08002B2CF9AE}" pid="4" name="ContentTypeId">
    <vt:lpwstr>0x010100B489DEDBAF360545BC70528FCBCA69D8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inksUpToDate">
    <vt:bool>0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PresentationFormat">
    <vt:lpwstr>Bildschirmpräsentation (4:3)</vt:lpwstr>
  </property>
  <property fmtid="{D5CDD505-2E9C-101B-9397-08002B2CF9AE}" pid="11" name="ScaleCrop">
    <vt:bool>0</vt:bool>
  </property>
  <property fmtid="{D5CDD505-2E9C-101B-9397-08002B2CF9AE}" pid="12" name="ShareDoc">
    <vt:bool>0</vt:bool>
  </property>
  <property fmtid="{D5CDD505-2E9C-101B-9397-08002B2CF9AE}" pid="13" name="Slides">
    <vt:i4>5</vt:i4>
  </property>
</Properties>
</file>